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58" r:id="rId5"/>
    <p:sldId id="2437" r:id="rId6"/>
    <p:sldId id="2438" r:id="rId7"/>
    <p:sldId id="2439" r:id="rId8"/>
    <p:sldId id="2441" r:id="rId9"/>
    <p:sldId id="2442" r:id="rId10"/>
    <p:sldId id="2443" r:id="rId11"/>
    <p:sldId id="2444" r:id="rId12"/>
    <p:sldId id="2445" r:id="rId13"/>
    <p:sldId id="2446" r:id="rId14"/>
    <p:sldId id="2447" r:id="rId15"/>
    <p:sldId id="2448" r:id="rId16"/>
    <p:sldId id="2449" r:id="rId17"/>
    <p:sldId id="2450" r:id="rId18"/>
    <p:sldId id="2451" r:id="rId19"/>
    <p:sldId id="2452" r:id="rId20"/>
    <p:sldId id="2453" r:id="rId21"/>
    <p:sldId id="243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584" autoAdjust="0"/>
  </p:normalViewPr>
  <p:slideViewPr>
    <p:cSldViewPr snapToGrid="0">
      <p:cViewPr varScale="1">
        <p:scale>
          <a:sx n="112" d="100"/>
          <a:sy n="112" d="100"/>
        </p:scale>
        <p:origin x="468" y="10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3F2AA-5BC1-4983-8E36-C01CEF9C6E88}"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E13397B2-52F1-4E13-9E3B-7F0B658957BF}">
      <dgm:prSet phldrT="[Text]"/>
      <dgm:spPr/>
      <dgm:t>
        <a:bodyPr/>
        <a:lstStyle/>
        <a:p>
          <a:pPr algn="ctr"/>
          <a:r>
            <a:rPr lang="en-US" dirty="0"/>
            <a:t>Introduction</a:t>
          </a:r>
          <a:endParaRPr lang="en-IN" dirty="0"/>
        </a:p>
      </dgm:t>
    </dgm:pt>
    <dgm:pt modelId="{CBD6B368-DC3A-4B8C-8E3E-18B8BAE7977A}" type="parTrans" cxnId="{DE8B2995-441A-4B64-915C-54EAAFF74796}">
      <dgm:prSet/>
      <dgm:spPr/>
      <dgm:t>
        <a:bodyPr/>
        <a:lstStyle/>
        <a:p>
          <a:endParaRPr lang="en-IN"/>
        </a:p>
      </dgm:t>
    </dgm:pt>
    <dgm:pt modelId="{32725735-8370-4BFE-84FC-E75AD40E125E}" type="sibTrans" cxnId="{DE8B2995-441A-4B64-915C-54EAAFF74796}">
      <dgm:prSet/>
      <dgm:spPr/>
      <dgm:t>
        <a:bodyPr/>
        <a:lstStyle/>
        <a:p>
          <a:endParaRPr lang="en-IN"/>
        </a:p>
      </dgm:t>
    </dgm:pt>
    <dgm:pt modelId="{D6E7F01B-0DEA-4957-88D6-AC60F9988D6B}">
      <dgm:prSet phldrT="[Text]"/>
      <dgm:spPr>
        <a:solidFill>
          <a:srgbClr val="00B050"/>
        </a:solidFill>
      </dgm:spPr>
      <dgm:t>
        <a:bodyPr/>
        <a:lstStyle/>
        <a:p>
          <a:pPr algn="ctr"/>
          <a:r>
            <a:rPr lang="en-US" dirty="0"/>
            <a:t>Tasks</a:t>
          </a:r>
          <a:endParaRPr lang="en-IN" dirty="0"/>
        </a:p>
      </dgm:t>
    </dgm:pt>
    <dgm:pt modelId="{742DE52B-740C-42E9-97FF-F7E2583CB278}" type="parTrans" cxnId="{273B03F2-8B4F-491A-8E0F-68691D51332C}">
      <dgm:prSet/>
      <dgm:spPr/>
      <dgm:t>
        <a:bodyPr/>
        <a:lstStyle/>
        <a:p>
          <a:endParaRPr lang="en-IN"/>
        </a:p>
      </dgm:t>
    </dgm:pt>
    <dgm:pt modelId="{73A006E2-5993-41A9-916A-3AC71B4AF7E1}" type="sibTrans" cxnId="{273B03F2-8B4F-491A-8E0F-68691D51332C}">
      <dgm:prSet/>
      <dgm:spPr/>
      <dgm:t>
        <a:bodyPr/>
        <a:lstStyle/>
        <a:p>
          <a:endParaRPr lang="en-IN"/>
        </a:p>
      </dgm:t>
    </dgm:pt>
    <dgm:pt modelId="{19DFB110-C06F-4A2B-B454-B9C97078E623}">
      <dgm:prSet phldrT="[Text]"/>
      <dgm:spPr>
        <a:solidFill>
          <a:srgbClr val="00B0F0"/>
        </a:solidFill>
      </dgm:spPr>
      <dgm:t>
        <a:bodyPr/>
        <a:lstStyle/>
        <a:p>
          <a:pPr algn="ctr"/>
          <a:r>
            <a:rPr lang="en-US" dirty="0"/>
            <a:t>Conclusion</a:t>
          </a:r>
          <a:endParaRPr lang="en-IN" dirty="0"/>
        </a:p>
      </dgm:t>
    </dgm:pt>
    <dgm:pt modelId="{8D489C66-A23A-4332-A599-BF24009AA1EF}" type="parTrans" cxnId="{71849BB7-8780-48DB-AA34-8BDD9AAFB179}">
      <dgm:prSet/>
      <dgm:spPr/>
      <dgm:t>
        <a:bodyPr/>
        <a:lstStyle/>
        <a:p>
          <a:endParaRPr lang="en-IN"/>
        </a:p>
      </dgm:t>
    </dgm:pt>
    <dgm:pt modelId="{19AF6DE0-4AFE-4DB3-A5AE-D23E62A2D192}" type="sibTrans" cxnId="{71849BB7-8780-48DB-AA34-8BDD9AAFB179}">
      <dgm:prSet/>
      <dgm:spPr/>
      <dgm:t>
        <a:bodyPr/>
        <a:lstStyle/>
        <a:p>
          <a:endParaRPr lang="en-IN"/>
        </a:p>
      </dgm:t>
    </dgm:pt>
    <dgm:pt modelId="{C5271B41-6290-4714-ACB3-CFAC0101D857}" type="pres">
      <dgm:prSet presAssocID="{4763F2AA-5BC1-4983-8E36-C01CEF9C6E88}" presName="Name0" presStyleCnt="0">
        <dgm:presLayoutVars>
          <dgm:chMax val="7"/>
          <dgm:chPref val="7"/>
          <dgm:dir/>
        </dgm:presLayoutVars>
      </dgm:prSet>
      <dgm:spPr/>
    </dgm:pt>
    <dgm:pt modelId="{EAC8A274-3BBD-42BD-9172-E62C73FAED2D}" type="pres">
      <dgm:prSet presAssocID="{4763F2AA-5BC1-4983-8E36-C01CEF9C6E88}" presName="Name1" presStyleCnt="0"/>
      <dgm:spPr/>
    </dgm:pt>
    <dgm:pt modelId="{BF0DF7D4-9E7D-484A-A505-AF2EBC4B692B}" type="pres">
      <dgm:prSet presAssocID="{4763F2AA-5BC1-4983-8E36-C01CEF9C6E88}" presName="cycle" presStyleCnt="0"/>
      <dgm:spPr/>
    </dgm:pt>
    <dgm:pt modelId="{3F7EAF69-B558-4AB2-AAA2-F76021BBC538}" type="pres">
      <dgm:prSet presAssocID="{4763F2AA-5BC1-4983-8E36-C01CEF9C6E88}" presName="srcNode" presStyleLbl="node1" presStyleIdx="0" presStyleCnt="3"/>
      <dgm:spPr/>
    </dgm:pt>
    <dgm:pt modelId="{B4FC3626-4E65-45E4-838B-246078143C8F}" type="pres">
      <dgm:prSet presAssocID="{4763F2AA-5BC1-4983-8E36-C01CEF9C6E88}" presName="conn" presStyleLbl="parChTrans1D2" presStyleIdx="0" presStyleCnt="1"/>
      <dgm:spPr/>
    </dgm:pt>
    <dgm:pt modelId="{446E8D96-A22D-4533-8E98-8294DB0F6326}" type="pres">
      <dgm:prSet presAssocID="{4763F2AA-5BC1-4983-8E36-C01CEF9C6E88}" presName="extraNode" presStyleLbl="node1" presStyleIdx="0" presStyleCnt="3"/>
      <dgm:spPr/>
    </dgm:pt>
    <dgm:pt modelId="{35C23EDE-0D2D-4A18-93AC-D1C26394CDE1}" type="pres">
      <dgm:prSet presAssocID="{4763F2AA-5BC1-4983-8E36-C01CEF9C6E88}" presName="dstNode" presStyleLbl="node1" presStyleIdx="0" presStyleCnt="3"/>
      <dgm:spPr/>
    </dgm:pt>
    <dgm:pt modelId="{81FE16DC-48A1-4F5D-86C2-347C1FC3A8C2}" type="pres">
      <dgm:prSet presAssocID="{E13397B2-52F1-4E13-9E3B-7F0B658957BF}" presName="text_1" presStyleLbl="node1" presStyleIdx="0" presStyleCnt="3">
        <dgm:presLayoutVars>
          <dgm:bulletEnabled val="1"/>
        </dgm:presLayoutVars>
      </dgm:prSet>
      <dgm:spPr/>
    </dgm:pt>
    <dgm:pt modelId="{D4C906FF-91D4-448A-9829-D33133ADBBBD}" type="pres">
      <dgm:prSet presAssocID="{E13397B2-52F1-4E13-9E3B-7F0B658957BF}" presName="accent_1" presStyleCnt="0"/>
      <dgm:spPr/>
    </dgm:pt>
    <dgm:pt modelId="{BF92A0C5-A325-457C-8CE3-9C9256AA64B1}" type="pres">
      <dgm:prSet presAssocID="{E13397B2-52F1-4E13-9E3B-7F0B658957BF}" presName="accentRepeatNode" presStyleLbl="solidFgAcc1" presStyleIdx="0" presStyleCnt="3"/>
      <dgm:spPr>
        <a:solidFill>
          <a:schemeClr val="accent1"/>
        </a:solidFill>
      </dgm:spPr>
    </dgm:pt>
    <dgm:pt modelId="{44F98238-5192-4808-BE62-1574A99EA4DC}" type="pres">
      <dgm:prSet presAssocID="{D6E7F01B-0DEA-4957-88D6-AC60F9988D6B}" presName="text_2" presStyleLbl="node1" presStyleIdx="1" presStyleCnt="3">
        <dgm:presLayoutVars>
          <dgm:bulletEnabled val="1"/>
        </dgm:presLayoutVars>
      </dgm:prSet>
      <dgm:spPr/>
    </dgm:pt>
    <dgm:pt modelId="{11285596-2EEF-4F49-8F2B-143AC508F7D5}" type="pres">
      <dgm:prSet presAssocID="{D6E7F01B-0DEA-4957-88D6-AC60F9988D6B}" presName="accent_2" presStyleCnt="0"/>
      <dgm:spPr/>
    </dgm:pt>
    <dgm:pt modelId="{A5DB0FE1-6D56-43F1-BF0F-B5E3021E5D36}" type="pres">
      <dgm:prSet presAssocID="{D6E7F01B-0DEA-4957-88D6-AC60F9988D6B}" presName="accentRepeatNode" presStyleLbl="solidFgAcc1" presStyleIdx="1" presStyleCnt="3"/>
      <dgm:spPr>
        <a:solidFill>
          <a:srgbClr val="00B050"/>
        </a:solidFill>
      </dgm:spPr>
    </dgm:pt>
    <dgm:pt modelId="{A13B73D1-C729-4BF8-A6FE-DF3ED8FF8BD6}" type="pres">
      <dgm:prSet presAssocID="{19DFB110-C06F-4A2B-B454-B9C97078E623}" presName="text_3" presStyleLbl="node1" presStyleIdx="2" presStyleCnt="3">
        <dgm:presLayoutVars>
          <dgm:bulletEnabled val="1"/>
        </dgm:presLayoutVars>
      </dgm:prSet>
      <dgm:spPr/>
    </dgm:pt>
    <dgm:pt modelId="{23D630B5-1997-478A-B8BB-6B9A36B979AE}" type="pres">
      <dgm:prSet presAssocID="{19DFB110-C06F-4A2B-B454-B9C97078E623}" presName="accent_3" presStyleCnt="0"/>
      <dgm:spPr/>
    </dgm:pt>
    <dgm:pt modelId="{8C7903DD-C937-4D16-B959-034ABF0EBEF4}" type="pres">
      <dgm:prSet presAssocID="{19DFB110-C06F-4A2B-B454-B9C97078E623}" presName="accentRepeatNode" presStyleLbl="solidFgAcc1" presStyleIdx="2" presStyleCnt="3"/>
      <dgm:spPr>
        <a:solidFill>
          <a:srgbClr val="00B0F0"/>
        </a:solidFill>
      </dgm:spPr>
    </dgm:pt>
  </dgm:ptLst>
  <dgm:cxnLst>
    <dgm:cxn modelId="{23234111-4078-46E8-AD76-C851F08AB5E9}" type="presOf" srcId="{32725735-8370-4BFE-84FC-E75AD40E125E}" destId="{B4FC3626-4E65-45E4-838B-246078143C8F}" srcOrd="0" destOrd="0" presId="urn:microsoft.com/office/officeart/2008/layout/VerticalCurvedList"/>
    <dgm:cxn modelId="{459E135E-C61C-4B31-8DDB-CA2AD3F4CD64}" type="presOf" srcId="{19DFB110-C06F-4A2B-B454-B9C97078E623}" destId="{A13B73D1-C729-4BF8-A6FE-DF3ED8FF8BD6}" srcOrd="0" destOrd="0" presId="urn:microsoft.com/office/officeart/2008/layout/VerticalCurvedList"/>
    <dgm:cxn modelId="{DFCE8B6E-E3C7-4512-97F8-0A2610CB0B60}" type="presOf" srcId="{4763F2AA-5BC1-4983-8E36-C01CEF9C6E88}" destId="{C5271B41-6290-4714-ACB3-CFAC0101D857}" srcOrd="0" destOrd="0" presId="urn:microsoft.com/office/officeart/2008/layout/VerticalCurvedList"/>
    <dgm:cxn modelId="{A303BF53-878A-4BD6-9C51-82347B0BEC11}" type="presOf" srcId="{E13397B2-52F1-4E13-9E3B-7F0B658957BF}" destId="{81FE16DC-48A1-4F5D-86C2-347C1FC3A8C2}" srcOrd="0" destOrd="0" presId="urn:microsoft.com/office/officeart/2008/layout/VerticalCurvedList"/>
    <dgm:cxn modelId="{DE8B2995-441A-4B64-915C-54EAAFF74796}" srcId="{4763F2AA-5BC1-4983-8E36-C01CEF9C6E88}" destId="{E13397B2-52F1-4E13-9E3B-7F0B658957BF}" srcOrd="0" destOrd="0" parTransId="{CBD6B368-DC3A-4B8C-8E3E-18B8BAE7977A}" sibTransId="{32725735-8370-4BFE-84FC-E75AD40E125E}"/>
    <dgm:cxn modelId="{AF72BEB1-559A-43BB-9CCE-8ADB163A2120}" type="presOf" srcId="{D6E7F01B-0DEA-4957-88D6-AC60F9988D6B}" destId="{44F98238-5192-4808-BE62-1574A99EA4DC}" srcOrd="0" destOrd="0" presId="urn:microsoft.com/office/officeart/2008/layout/VerticalCurvedList"/>
    <dgm:cxn modelId="{71849BB7-8780-48DB-AA34-8BDD9AAFB179}" srcId="{4763F2AA-5BC1-4983-8E36-C01CEF9C6E88}" destId="{19DFB110-C06F-4A2B-B454-B9C97078E623}" srcOrd="2" destOrd="0" parTransId="{8D489C66-A23A-4332-A599-BF24009AA1EF}" sibTransId="{19AF6DE0-4AFE-4DB3-A5AE-D23E62A2D192}"/>
    <dgm:cxn modelId="{273B03F2-8B4F-491A-8E0F-68691D51332C}" srcId="{4763F2AA-5BC1-4983-8E36-C01CEF9C6E88}" destId="{D6E7F01B-0DEA-4957-88D6-AC60F9988D6B}" srcOrd="1" destOrd="0" parTransId="{742DE52B-740C-42E9-97FF-F7E2583CB278}" sibTransId="{73A006E2-5993-41A9-916A-3AC71B4AF7E1}"/>
    <dgm:cxn modelId="{336D8935-487C-49D2-8925-CAEF7054E850}" type="presParOf" srcId="{C5271B41-6290-4714-ACB3-CFAC0101D857}" destId="{EAC8A274-3BBD-42BD-9172-E62C73FAED2D}" srcOrd="0" destOrd="0" presId="urn:microsoft.com/office/officeart/2008/layout/VerticalCurvedList"/>
    <dgm:cxn modelId="{CF13832E-7342-41B6-A570-74C7DC2DA63E}" type="presParOf" srcId="{EAC8A274-3BBD-42BD-9172-E62C73FAED2D}" destId="{BF0DF7D4-9E7D-484A-A505-AF2EBC4B692B}" srcOrd="0" destOrd="0" presId="urn:microsoft.com/office/officeart/2008/layout/VerticalCurvedList"/>
    <dgm:cxn modelId="{B563CB9C-C4BF-4FD9-A571-D9C805C38FA8}" type="presParOf" srcId="{BF0DF7D4-9E7D-484A-A505-AF2EBC4B692B}" destId="{3F7EAF69-B558-4AB2-AAA2-F76021BBC538}" srcOrd="0" destOrd="0" presId="urn:microsoft.com/office/officeart/2008/layout/VerticalCurvedList"/>
    <dgm:cxn modelId="{DE043FB2-3139-4003-AD05-8B3421892915}" type="presParOf" srcId="{BF0DF7D4-9E7D-484A-A505-AF2EBC4B692B}" destId="{B4FC3626-4E65-45E4-838B-246078143C8F}" srcOrd="1" destOrd="0" presId="urn:microsoft.com/office/officeart/2008/layout/VerticalCurvedList"/>
    <dgm:cxn modelId="{F122650C-B2C7-4617-A429-FD091625CA08}" type="presParOf" srcId="{BF0DF7D4-9E7D-484A-A505-AF2EBC4B692B}" destId="{446E8D96-A22D-4533-8E98-8294DB0F6326}" srcOrd="2" destOrd="0" presId="urn:microsoft.com/office/officeart/2008/layout/VerticalCurvedList"/>
    <dgm:cxn modelId="{0C3569EB-CDB9-4268-B80A-D1F03FF7A113}" type="presParOf" srcId="{BF0DF7D4-9E7D-484A-A505-AF2EBC4B692B}" destId="{35C23EDE-0D2D-4A18-93AC-D1C26394CDE1}" srcOrd="3" destOrd="0" presId="urn:microsoft.com/office/officeart/2008/layout/VerticalCurvedList"/>
    <dgm:cxn modelId="{C7DFE73B-7E86-4055-AFC1-0B3805A8195E}" type="presParOf" srcId="{EAC8A274-3BBD-42BD-9172-E62C73FAED2D}" destId="{81FE16DC-48A1-4F5D-86C2-347C1FC3A8C2}" srcOrd="1" destOrd="0" presId="urn:microsoft.com/office/officeart/2008/layout/VerticalCurvedList"/>
    <dgm:cxn modelId="{440A2A4A-3927-46F0-8C53-A4D35965B1A9}" type="presParOf" srcId="{EAC8A274-3BBD-42BD-9172-E62C73FAED2D}" destId="{D4C906FF-91D4-448A-9829-D33133ADBBBD}" srcOrd="2" destOrd="0" presId="urn:microsoft.com/office/officeart/2008/layout/VerticalCurvedList"/>
    <dgm:cxn modelId="{961FFC22-6864-43BF-87FA-F1399D307C1A}" type="presParOf" srcId="{D4C906FF-91D4-448A-9829-D33133ADBBBD}" destId="{BF92A0C5-A325-457C-8CE3-9C9256AA64B1}" srcOrd="0" destOrd="0" presId="urn:microsoft.com/office/officeart/2008/layout/VerticalCurvedList"/>
    <dgm:cxn modelId="{D4E25470-E878-4DDB-B2D3-CE954B04FDBC}" type="presParOf" srcId="{EAC8A274-3BBD-42BD-9172-E62C73FAED2D}" destId="{44F98238-5192-4808-BE62-1574A99EA4DC}" srcOrd="3" destOrd="0" presId="urn:microsoft.com/office/officeart/2008/layout/VerticalCurvedList"/>
    <dgm:cxn modelId="{A3C57073-614D-455D-A9B9-FABF3CBFB1AE}" type="presParOf" srcId="{EAC8A274-3BBD-42BD-9172-E62C73FAED2D}" destId="{11285596-2EEF-4F49-8F2B-143AC508F7D5}" srcOrd="4" destOrd="0" presId="urn:microsoft.com/office/officeart/2008/layout/VerticalCurvedList"/>
    <dgm:cxn modelId="{9B95F73A-D2E9-471C-B473-5F9C111C8957}" type="presParOf" srcId="{11285596-2EEF-4F49-8F2B-143AC508F7D5}" destId="{A5DB0FE1-6D56-43F1-BF0F-B5E3021E5D36}" srcOrd="0" destOrd="0" presId="urn:microsoft.com/office/officeart/2008/layout/VerticalCurvedList"/>
    <dgm:cxn modelId="{4666E9BD-B597-4467-8498-6266B40DB275}" type="presParOf" srcId="{EAC8A274-3BBD-42BD-9172-E62C73FAED2D}" destId="{A13B73D1-C729-4BF8-A6FE-DF3ED8FF8BD6}" srcOrd="5" destOrd="0" presId="urn:microsoft.com/office/officeart/2008/layout/VerticalCurvedList"/>
    <dgm:cxn modelId="{E9A073CE-6DAC-45CB-BCCE-4B57E41A84E5}" type="presParOf" srcId="{EAC8A274-3BBD-42BD-9172-E62C73FAED2D}" destId="{23D630B5-1997-478A-B8BB-6B9A36B979AE}" srcOrd="6" destOrd="0" presId="urn:microsoft.com/office/officeart/2008/layout/VerticalCurvedList"/>
    <dgm:cxn modelId="{B1CBE966-A2AE-4F1B-AA6D-10114DEEADB8}" type="presParOf" srcId="{23D630B5-1997-478A-B8BB-6B9A36B979AE}" destId="{8C7903DD-C937-4D16-B959-034ABF0EBE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C3626-4E65-45E4-838B-246078143C8F}">
      <dsp:nvSpPr>
        <dsp:cNvPr id="0" name=""/>
        <dsp:cNvSpPr/>
      </dsp:nvSpPr>
      <dsp:spPr>
        <a:xfrm>
          <a:off x="-5834761" y="-893181"/>
          <a:ext cx="6947886" cy="6947886"/>
        </a:xfrm>
        <a:prstGeom prst="blockArc">
          <a:avLst>
            <a:gd name="adj1" fmla="val 18900000"/>
            <a:gd name="adj2" fmla="val 2700000"/>
            <a:gd name="adj3" fmla="val 311"/>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FE16DC-48A1-4F5D-86C2-347C1FC3A8C2}">
      <dsp:nvSpPr>
        <dsp:cNvPr id="0" name=""/>
        <dsp:cNvSpPr/>
      </dsp:nvSpPr>
      <dsp:spPr>
        <a:xfrm>
          <a:off x="716419" y="516152"/>
          <a:ext cx="8646927" cy="103230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Introduction</a:t>
          </a:r>
          <a:endParaRPr lang="en-IN" sz="5400" kern="1200" dirty="0"/>
        </a:p>
      </dsp:txBody>
      <dsp:txXfrm>
        <a:off x="716419" y="516152"/>
        <a:ext cx="8646927" cy="1032304"/>
      </dsp:txXfrm>
    </dsp:sp>
    <dsp:sp modelId="{BF92A0C5-A325-457C-8CE3-9C9256AA64B1}">
      <dsp:nvSpPr>
        <dsp:cNvPr id="0" name=""/>
        <dsp:cNvSpPr/>
      </dsp:nvSpPr>
      <dsp:spPr>
        <a:xfrm>
          <a:off x="71229" y="387114"/>
          <a:ext cx="1290380" cy="1290380"/>
        </a:xfrm>
        <a:prstGeom prst="ellipse">
          <a:avLst/>
        </a:prstGeom>
        <a:solidFill>
          <a:schemeClr val="accent1"/>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4F98238-5192-4808-BE62-1574A99EA4DC}">
      <dsp:nvSpPr>
        <dsp:cNvPr id="0" name=""/>
        <dsp:cNvSpPr/>
      </dsp:nvSpPr>
      <dsp:spPr>
        <a:xfrm>
          <a:off x="1091662" y="2064609"/>
          <a:ext cx="8271684" cy="1032304"/>
        </a:xfrm>
        <a:prstGeom prst="rect">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Tasks</a:t>
          </a:r>
          <a:endParaRPr lang="en-IN" sz="5400" kern="1200" dirty="0"/>
        </a:p>
      </dsp:txBody>
      <dsp:txXfrm>
        <a:off x="1091662" y="2064609"/>
        <a:ext cx="8271684" cy="1032304"/>
      </dsp:txXfrm>
    </dsp:sp>
    <dsp:sp modelId="{A5DB0FE1-6D56-43F1-BF0F-B5E3021E5D36}">
      <dsp:nvSpPr>
        <dsp:cNvPr id="0" name=""/>
        <dsp:cNvSpPr/>
      </dsp:nvSpPr>
      <dsp:spPr>
        <a:xfrm>
          <a:off x="446471" y="1935571"/>
          <a:ext cx="1290380" cy="1290380"/>
        </a:xfrm>
        <a:prstGeom prst="ellipse">
          <a:avLst/>
        </a:prstGeom>
        <a:solidFill>
          <a:srgbClr val="00B050"/>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13B73D1-C729-4BF8-A6FE-DF3ED8FF8BD6}">
      <dsp:nvSpPr>
        <dsp:cNvPr id="0" name=""/>
        <dsp:cNvSpPr/>
      </dsp:nvSpPr>
      <dsp:spPr>
        <a:xfrm>
          <a:off x="716419" y="3613066"/>
          <a:ext cx="8646927" cy="1032304"/>
        </a:xfrm>
        <a:prstGeom prst="rect">
          <a:avLst/>
        </a:prstGeom>
        <a:solidFill>
          <a:srgbClr val="00B0F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Conclusion</a:t>
          </a:r>
          <a:endParaRPr lang="en-IN" sz="5400" kern="1200" dirty="0"/>
        </a:p>
      </dsp:txBody>
      <dsp:txXfrm>
        <a:off x="716419" y="3613066"/>
        <a:ext cx="8646927" cy="1032304"/>
      </dsp:txXfrm>
    </dsp:sp>
    <dsp:sp modelId="{8C7903DD-C937-4D16-B959-034ABF0EBEF4}">
      <dsp:nvSpPr>
        <dsp:cNvPr id="0" name=""/>
        <dsp:cNvSpPr/>
      </dsp:nvSpPr>
      <dsp:spPr>
        <a:xfrm>
          <a:off x="71229" y="3484028"/>
          <a:ext cx="1290380" cy="1290380"/>
        </a:xfrm>
        <a:prstGeom prst="ellipse">
          <a:avLst/>
        </a:prstGeom>
        <a:solidFill>
          <a:srgbClr val="00B0F0"/>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9/16/2023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Task-6.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Task-7.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Task-8.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Task-9.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Task-10.csv" TargetMode="External"/><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Task-10.2.csv"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Task-11.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Task-12.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Task-1.csv"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Task-2.1.csv"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Task-2.2.csv"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Task-3.csv" TargetMode="External"/><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Task-3.2.csv"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Task-4.csv"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Task-4.3.csv" TargetMode="External"/><Relationship Id="rId4" Type="http://schemas.openxmlformats.org/officeDocument/2006/relationships/hyperlink" Target="Task-4.2.csv"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Task-5.csv" TargetMode="External"/><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Task-5.3.csv" TargetMode="External"/><Relationship Id="rId4" Type="http://schemas.openxmlformats.org/officeDocument/2006/relationships/hyperlink" Target="Task-5.2.csv"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Movie Rental data analysis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Project-1(MySQL)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281869"/>
            <a:ext cx="7439728" cy="5477854"/>
          </a:xfrm>
        </p:spPr>
        <p:txBody>
          <a:bodyPr/>
          <a:lstStyle/>
          <a:p>
            <a:r>
              <a:rPr lang="en-US" dirty="0"/>
              <a:t>In this task, we want to display the top 3 movies with the largest number of actors.</a:t>
            </a:r>
          </a:p>
          <a:p>
            <a:r>
              <a:rPr lang="en-US" dirty="0"/>
              <a:t>Film and film actor are two different tables in the database and we need to join them. For this, we use the </a:t>
            </a:r>
            <a:r>
              <a:rPr lang="en-US" b="1" dirty="0"/>
              <a:t>‘JOIN’ </a:t>
            </a:r>
            <a:r>
              <a:rPr lang="en-US" dirty="0"/>
              <a:t>method. </a:t>
            </a:r>
          </a:p>
          <a:p>
            <a:r>
              <a:rPr lang="en-US" dirty="0"/>
              <a:t>We joined both tables using </a:t>
            </a:r>
            <a:r>
              <a:rPr lang="en-US" b="1" dirty="0" err="1"/>
              <a:t>film_id</a:t>
            </a:r>
            <a:r>
              <a:rPr lang="en-US" b="1" dirty="0"/>
              <a:t> </a:t>
            </a:r>
            <a:r>
              <a:rPr lang="en-US" dirty="0"/>
              <a:t>column. Which is common between both tables.</a:t>
            </a:r>
          </a:p>
          <a:p>
            <a:r>
              <a:rPr lang="en-US" dirty="0"/>
              <a:t>Then, the group the data using film_id. Because we need the counts of actors in output.</a:t>
            </a:r>
          </a:p>
          <a:p>
            <a:r>
              <a:rPr lang="en-US" dirty="0"/>
              <a:t>After that set the </a:t>
            </a:r>
            <a:r>
              <a:rPr lang="en-US" b="1" dirty="0"/>
              <a:t>limit</a:t>
            </a:r>
            <a:r>
              <a:rPr lang="en-US" dirty="0"/>
              <a:t> for the operation that’s why it shows only the top 3 films. </a:t>
            </a:r>
          </a:p>
          <a:p>
            <a:r>
              <a:rPr lang="en-US" b="1" dirty="0"/>
              <a:t>LAMBS CINCINATTI </a:t>
            </a:r>
            <a:r>
              <a:rPr lang="en-US" dirty="0"/>
              <a:t>is the movie with the highest number of actors.</a:t>
            </a:r>
          </a:p>
          <a:p>
            <a:r>
              <a:rPr lang="en-IN" dirty="0">
                <a:hlinkClick r:id="rId3" action="ppaction://hlinkfile"/>
              </a:rPr>
              <a:t>Task-6.csv</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931491"/>
          </a:xfrm>
        </p:spPr>
        <p:txBody>
          <a:bodyPr/>
          <a:lstStyle/>
          <a:p>
            <a:pPr algn="l"/>
            <a:r>
              <a:rPr lang="en-US" spc="0" dirty="0"/>
              <a:t>Task-6:-Display the names of the top 3 movies with the greatest number of actors</a:t>
            </a:r>
            <a:endParaRPr lang="en-IN" spc="0" dirty="0"/>
          </a:p>
        </p:txBody>
      </p:sp>
      <p:pic>
        <p:nvPicPr>
          <p:cNvPr id="6" name="Picture 5">
            <a:extLst>
              <a:ext uri="{FF2B5EF4-FFF2-40B4-BE49-F238E27FC236}">
                <a16:creationId xmlns:a16="http://schemas.microsoft.com/office/drawing/2014/main" id="{720F4F8A-9DD5-69ED-4988-B49DD30F2E80}"/>
              </a:ext>
            </a:extLst>
          </p:cNvPr>
          <p:cNvPicPr>
            <a:picLocks noChangeAspect="1"/>
          </p:cNvPicPr>
          <p:nvPr/>
        </p:nvPicPr>
        <p:blipFill>
          <a:blip r:embed="rId4"/>
          <a:stretch>
            <a:fillRect/>
          </a:stretch>
        </p:blipFill>
        <p:spPr>
          <a:xfrm>
            <a:off x="229223" y="1281869"/>
            <a:ext cx="3409950" cy="1771650"/>
          </a:xfrm>
          <a:prstGeom prst="rect">
            <a:avLst/>
          </a:prstGeom>
        </p:spPr>
      </p:pic>
      <p:pic>
        <p:nvPicPr>
          <p:cNvPr id="14" name="Picture 13">
            <a:extLst>
              <a:ext uri="{FF2B5EF4-FFF2-40B4-BE49-F238E27FC236}">
                <a16:creationId xmlns:a16="http://schemas.microsoft.com/office/drawing/2014/main" id="{76D5EB1F-14EC-E0A3-630B-8CAD979FFC87}"/>
              </a:ext>
            </a:extLst>
          </p:cNvPr>
          <p:cNvPicPr>
            <a:picLocks noChangeAspect="1"/>
          </p:cNvPicPr>
          <p:nvPr/>
        </p:nvPicPr>
        <p:blipFill>
          <a:blip r:embed="rId5"/>
          <a:stretch>
            <a:fillRect/>
          </a:stretch>
        </p:blipFill>
        <p:spPr>
          <a:xfrm>
            <a:off x="229223" y="3465454"/>
            <a:ext cx="2362530" cy="819264"/>
          </a:xfrm>
          <a:prstGeom prst="rect">
            <a:avLst/>
          </a:prstGeom>
        </p:spPr>
      </p:pic>
    </p:spTree>
    <p:extLst>
      <p:ext uri="{BB962C8B-B14F-4D97-AF65-F5344CB8AC3E}">
        <p14:creationId xmlns:p14="http://schemas.microsoft.com/office/powerpoint/2010/main" val="203803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601679"/>
            <a:ext cx="7439728" cy="5158044"/>
          </a:xfrm>
        </p:spPr>
        <p:txBody>
          <a:bodyPr/>
          <a:lstStyle/>
          <a:p>
            <a:r>
              <a:rPr lang="en-US" dirty="0"/>
              <a:t>In this task, we want to find the titles of the movies that start with the letters ‘K’ and ‘Q’.</a:t>
            </a:r>
          </a:p>
          <a:p>
            <a:r>
              <a:rPr lang="en-US" dirty="0"/>
              <a:t>First, we select the titles from the film table. </a:t>
            </a:r>
          </a:p>
          <a:p>
            <a:r>
              <a:rPr lang="en-US" dirty="0"/>
              <a:t>Then we used the </a:t>
            </a:r>
            <a:r>
              <a:rPr lang="en-US" b="1" dirty="0"/>
              <a:t>like</a:t>
            </a:r>
            <a:r>
              <a:rPr lang="en-US" dirty="0"/>
              <a:t> function to compare and find the titles.</a:t>
            </a:r>
          </a:p>
          <a:p>
            <a:r>
              <a:rPr lang="en-US" dirty="0"/>
              <a:t>We go a total of 15 movies list whose titles start with the letters ‘K’ and ‘Q’.</a:t>
            </a:r>
          </a:p>
          <a:p>
            <a:r>
              <a:rPr lang="en-US" dirty="0">
                <a:hlinkClick r:id="rId3" action="ppaction://hlinkfile"/>
              </a:rPr>
              <a:t>Task-7.csv</a:t>
            </a:r>
            <a:r>
              <a:rPr lang="en-US" dirty="0"/>
              <a:t> </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Task-7:-'Music of Queen' and ‘Kris Kristofferson' have seen an unlikely resurgence. As an unintended consequence, films starting with the letters 'K' and 'Q' have also soared in popularity. Display the titles of the movie starting with the letters 'K' and 'Q'</a:t>
            </a:r>
            <a:endParaRPr lang="en-IN" spc="0" dirty="0"/>
          </a:p>
        </p:txBody>
      </p:sp>
      <p:pic>
        <p:nvPicPr>
          <p:cNvPr id="7" name="Picture 6">
            <a:extLst>
              <a:ext uri="{FF2B5EF4-FFF2-40B4-BE49-F238E27FC236}">
                <a16:creationId xmlns:a16="http://schemas.microsoft.com/office/drawing/2014/main" id="{F95A8936-FAA8-3019-DCE8-BA332122507A}"/>
              </a:ext>
            </a:extLst>
          </p:cNvPr>
          <p:cNvPicPr>
            <a:picLocks noChangeAspect="1"/>
          </p:cNvPicPr>
          <p:nvPr/>
        </p:nvPicPr>
        <p:blipFill>
          <a:blip r:embed="rId4"/>
          <a:stretch>
            <a:fillRect/>
          </a:stretch>
        </p:blipFill>
        <p:spPr>
          <a:xfrm>
            <a:off x="929356" y="1563862"/>
            <a:ext cx="2286000" cy="1238250"/>
          </a:xfrm>
          <a:prstGeom prst="rect">
            <a:avLst/>
          </a:prstGeom>
        </p:spPr>
      </p:pic>
      <p:pic>
        <p:nvPicPr>
          <p:cNvPr id="9" name="Picture 8">
            <a:extLst>
              <a:ext uri="{FF2B5EF4-FFF2-40B4-BE49-F238E27FC236}">
                <a16:creationId xmlns:a16="http://schemas.microsoft.com/office/drawing/2014/main" id="{2B8A659A-9B77-1E2E-FAF4-C06E08B18F96}"/>
              </a:ext>
            </a:extLst>
          </p:cNvPr>
          <p:cNvPicPr>
            <a:picLocks noChangeAspect="1"/>
          </p:cNvPicPr>
          <p:nvPr/>
        </p:nvPicPr>
        <p:blipFill>
          <a:blip r:embed="rId5"/>
          <a:stretch>
            <a:fillRect/>
          </a:stretch>
        </p:blipFill>
        <p:spPr>
          <a:xfrm>
            <a:off x="929356" y="3084104"/>
            <a:ext cx="2223749" cy="3671519"/>
          </a:xfrm>
          <a:prstGeom prst="rect">
            <a:avLst/>
          </a:prstGeom>
        </p:spPr>
      </p:pic>
    </p:spTree>
    <p:extLst>
      <p:ext uri="{BB962C8B-B14F-4D97-AF65-F5344CB8AC3E}">
        <p14:creationId xmlns:p14="http://schemas.microsoft.com/office/powerpoint/2010/main" val="23535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307079" y="1601679"/>
            <a:ext cx="7383568" cy="5158044"/>
          </a:xfrm>
        </p:spPr>
        <p:txBody>
          <a:bodyPr/>
          <a:lstStyle/>
          <a:p>
            <a:r>
              <a:rPr lang="en-US" dirty="0"/>
              <a:t>we want to find the actors who were cast in the movie ‘Agent Truman’.</a:t>
            </a:r>
          </a:p>
          <a:p>
            <a:r>
              <a:rPr lang="en-US" dirty="0"/>
              <a:t>For this, we select the title, first name, and lastname from the actor table. But titles and names are in different tables so we need to join them.</a:t>
            </a:r>
          </a:p>
          <a:p>
            <a:r>
              <a:rPr lang="en-US" dirty="0"/>
              <a:t>The film table and actor table have no common column so, we take a film actor table to join these two tables together.</a:t>
            </a:r>
          </a:p>
          <a:p>
            <a:r>
              <a:rPr lang="en-US" dirty="0"/>
              <a:t>After joining we set the title for Agent Truman.</a:t>
            </a:r>
          </a:p>
          <a:p>
            <a:r>
              <a:rPr lang="en-US" dirty="0"/>
              <a:t>In this, we got a total of 7 actors who were cast in the AGENT TRUMAN.</a:t>
            </a:r>
          </a:p>
          <a:p>
            <a:r>
              <a:rPr lang="en-US" dirty="0">
                <a:hlinkClick r:id="rId3" action="ppaction://hlinkfile"/>
              </a:rPr>
              <a:t>Task-8.csv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Task-8:-The film 'Agent Truman' has been a great success.-- Display the names of all actors who appeared in this film</a:t>
            </a:r>
            <a:endParaRPr lang="en-IN" spc="0" dirty="0"/>
          </a:p>
        </p:txBody>
      </p:sp>
      <p:pic>
        <p:nvPicPr>
          <p:cNvPr id="6" name="Picture 5">
            <a:extLst>
              <a:ext uri="{FF2B5EF4-FFF2-40B4-BE49-F238E27FC236}">
                <a16:creationId xmlns:a16="http://schemas.microsoft.com/office/drawing/2014/main" id="{1749A316-703F-FBE2-62A2-3EA6B3780857}"/>
              </a:ext>
            </a:extLst>
          </p:cNvPr>
          <p:cNvPicPr>
            <a:picLocks noChangeAspect="1"/>
          </p:cNvPicPr>
          <p:nvPr/>
        </p:nvPicPr>
        <p:blipFill>
          <a:blip r:embed="rId4"/>
          <a:stretch>
            <a:fillRect/>
          </a:stretch>
        </p:blipFill>
        <p:spPr>
          <a:xfrm>
            <a:off x="795828" y="4180701"/>
            <a:ext cx="2553056" cy="1409897"/>
          </a:xfrm>
          <a:prstGeom prst="rect">
            <a:avLst/>
          </a:prstGeom>
        </p:spPr>
      </p:pic>
      <p:pic>
        <p:nvPicPr>
          <p:cNvPr id="10" name="Picture 9">
            <a:extLst>
              <a:ext uri="{FF2B5EF4-FFF2-40B4-BE49-F238E27FC236}">
                <a16:creationId xmlns:a16="http://schemas.microsoft.com/office/drawing/2014/main" id="{1C17D1CF-E4F4-74D2-AAC6-A28412C6EC53}"/>
              </a:ext>
            </a:extLst>
          </p:cNvPr>
          <p:cNvPicPr>
            <a:picLocks noChangeAspect="1"/>
          </p:cNvPicPr>
          <p:nvPr/>
        </p:nvPicPr>
        <p:blipFill>
          <a:blip r:embed="rId5"/>
          <a:stretch>
            <a:fillRect/>
          </a:stretch>
        </p:blipFill>
        <p:spPr>
          <a:xfrm>
            <a:off x="79229" y="2004345"/>
            <a:ext cx="4133850" cy="1409700"/>
          </a:xfrm>
          <a:prstGeom prst="rect">
            <a:avLst/>
          </a:prstGeom>
        </p:spPr>
      </p:pic>
    </p:spTree>
    <p:extLst>
      <p:ext uri="{BB962C8B-B14F-4D97-AF65-F5344CB8AC3E}">
        <p14:creationId xmlns:p14="http://schemas.microsoft.com/office/powerpoint/2010/main" val="1049113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7383568" cy="5158044"/>
          </a:xfrm>
        </p:spPr>
        <p:txBody>
          <a:bodyPr/>
          <a:lstStyle/>
          <a:p>
            <a:r>
              <a:rPr lang="en-US" dirty="0"/>
              <a:t>For family movies, we need to find the title and category of the film. Both the columns are present in the different tables.</a:t>
            </a:r>
          </a:p>
          <a:p>
            <a:r>
              <a:rPr lang="en-US" dirty="0"/>
              <a:t> These tables are not directly joined. So, we take the help of the film category table.</a:t>
            </a:r>
          </a:p>
          <a:p>
            <a:r>
              <a:rPr lang="en-US" dirty="0"/>
              <a:t> These three tables are joined together with common columns present in them. For join we use film_id column and category_id column.</a:t>
            </a:r>
          </a:p>
          <a:p>
            <a:r>
              <a:rPr lang="en-US" dirty="0"/>
              <a:t>After joining we use the ‘where’ clause for the category name.</a:t>
            </a:r>
          </a:p>
          <a:p>
            <a:r>
              <a:rPr lang="en-US" dirty="0"/>
              <a:t>We got a total of </a:t>
            </a:r>
            <a:r>
              <a:rPr lang="en-US" b="1" dirty="0"/>
              <a:t>69 </a:t>
            </a:r>
            <a:r>
              <a:rPr lang="en-US" dirty="0"/>
              <a:t>films in output which is suitable for the Family.</a:t>
            </a:r>
          </a:p>
          <a:p>
            <a:r>
              <a:rPr lang="en-US" dirty="0">
                <a:hlinkClick r:id="rId3" action="ppaction://hlinkfile"/>
              </a:rPr>
              <a:t>Task-9.csv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Task-9:-Sales have been lagging among young families, so the management wants to promote family movies. Identify all the movies categorized as family film</a:t>
            </a:r>
            <a:endParaRPr lang="en-IN" spc="0" dirty="0"/>
          </a:p>
        </p:txBody>
      </p:sp>
      <p:pic>
        <p:nvPicPr>
          <p:cNvPr id="7" name="Picture 6">
            <a:extLst>
              <a:ext uri="{FF2B5EF4-FFF2-40B4-BE49-F238E27FC236}">
                <a16:creationId xmlns:a16="http://schemas.microsoft.com/office/drawing/2014/main" id="{80AA22CB-53E7-1C76-744D-32BFBB5FA969}"/>
              </a:ext>
            </a:extLst>
          </p:cNvPr>
          <p:cNvPicPr>
            <a:picLocks noChangeAspect="1"/>
          </p:cNvPicPr>
          <p:nvPr/>
        </p:nvPicPr>
        <p:blipFill>
          <a:blip r:embed="rId4"/>
          <a:stretch>
            <a:fillRect/>
          </a:stretch>
        </p:blipFill>
        <p:spPr>
          <a:xfrm>
            <a:off x="8187531" y="1119602"/>
            <a:ext cx="3409950" cy="1409700"/>
          </a:xfrm>
          <a:prstGeom prst="rect">
            <a:avLst/>
          </a:prstGeom>
        </p:spPr>
      </p:pic>
      <p:pic>
        <p:nvPicPr>
          <p:cNvPr id="9" name="Picture 8">
            <a:extLst>
              <a:ext uri="{FF2B5EF4-FFF2-40B4-BE49-F238E27FC236}">
                <a16:creationId xmlns:a16="http://schemas.microsoft.com/office/drawing/2014/main" id="{3CCB86AB-7F52-961C-47F6-214D493597EB}"/>
              </a:ext>
            </a:extLst>
          </p:cNvPr>
          <p:cNvPicPr>
            <a:picLocks noChangeAspect="1"/>
          </p:cNvPicPr>
          <p:nvPr/>
        </p:nvPicPr>
        <p:blipFill>
          <a:blip r:embed="rId5"/>
          <a:stretch>
            <a:fillRect/>
          </a:stretch>
        </p:blipFill>
        <p:spPr>
          <a:xfrm>
            <a:off x="9105818" y="2635964"/>
            <a:ext cx="1943371" cy="4115374"/>
          </a:xfrm>
          <a:prstGeom prst="rect">
            <a:avLst/>
          </a:prstGeom>
        </p:spPr>
      </p:pic>
    </p:spTree>
    <p:extLst>
      <p:ext uri="{BB962C8B-B14F-4D97-AF65-F5344CB8AC3E}">
        <p14:creationId xmlns:p14="http://schemas.microsoft.com/office/powerpoint/2010/main" val="5162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5501481" cy="5158044"/>
          </a:xfrm>
        </p:spPr>
        <p:txBody>
          <a:bodyPr/>
          <a:lstStyle/>
          <a:p>
            <a:r>
              <a:rPr lang="en-US" dirty="0"/>
              <a:t>In task 10.1, we take the rating, maximum, minimum, and average of each rating.</a:t>
            </a:r>
          </a:p>
          <a:p>
            <a:r>
              <a:rPr lang="en-US" dirty="0"/>
              <a:t>After that, PG has the highest ratings.</a:t>
            </a:r>
          </a:p>
          <a:p>
            <a:r>
              <a:rPr lang="en-US" dirty="0">
                <a:hlinkClick r:id="rId3" action="ppaction://hlinkfile"/>
              </a:rPr>
              <a:t>Task-10.csv</a:t>
            </a:r>
            <a:endParaRPr lang="en-US" dirty="0"/>
          </a:p>
          <a:p>
            <a:r>
              <a:rPr lang="en-US" dirty="0"/>
              <a:t>In task 10.2, we got a total of 958 titles in the output.</a:t>
            </a:r>
          </a:p>
          <a:p>
            <a:r>
              <a:rPr lang="en-US" dirty="0"/>
              <a:t>The BUCKET BROTHERHOOD has the highest rental frequency on the list.</a:t>
            </a:r>
          </a:p>
          <a:p>
            <a:r>
              <a:rPr lang="en-US" dirty="0"/>
              <a:t>The TRAIN BUNCH has the lowest rental ratings in the list.</a:t>
            </a:r>
          </a:p>
          <a:p>
            <a:r>
              <a:rPr lang="en-US" dirty="0">
                <a:hlinkClick r:id="rId4" action="ppaction://hlinkfile"/>
              </a:rPr>
              <a:t>Task-10.2.csv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Task-10.1:-Display the maximum, minimum, and average rental rates of movies based on their ratings.</a:t>
            </a:r>
          </a:p>
          <a:p>
            <a:pPr algn="l"/>
            <a:r>
              <a:rPr lang="en-US" spc="0" dirty="0"/>
              <a:t>Task-10.2:- Display the movies in descending order of their rental frequencies.</a:t>
            </a:r>
            <a:endParaRPr lang="en-IN" spc="0" dirty="0"/>
          </a:p>
        </p:txBody>
      </p:sp>
      <p:pic>
        <p:nvPicPr>
          <p:cNvPr id="6" name="Picture 5">
            <a:extLst>
              <a:ext uri="{FF2B5EF4-FFF2-40B4-BE49-F238E27FC236}">
                <a16:creationId xmlns:a16="http://schemas.microsoft.com/office/drawing/2014/main" id="{6C620BCC-50C4-DB4B-6E8C-278C35E10703}"/>
              </a:ext>
            </a:extLst>
          </p:cNvPr>
          <p:cNvPicPr>
            <a:picLocks noChangeAspect="1"/>
          </p:cNvPicPr>
          <p:nvPr/>
        </p:nvPicPr>
        <p:blipFill>
          <a:blip r:embed="rId5"/>
          <a:stretch>
            <a:fillRect/>
          </a:stretch>
        </p:blipFill>
        <p:spPr>
          <a:xfrm>
            <a:off x="8765457" y="1507987"/>
            <a:ext cx="3367299" cy="1123770"/>
          </a:xfrm>
          <a:prstGeom prst="rect">
            <a:avLst/>
          </a:prstGeom>
        </p:spPr>
      </p:pic>
      <p:pic>
        <p:nvPicPr>
          <p:cNvPr id="10" name="Picture 9">
            <a:extLst>
              <a:ext uri="{FF2B5EF4-FFF2-40B4-BE49-F238E27FC236}">
                <a16:creationId xmlns:a16="http://schemas.microsoft.com/office/drawing/2014/main" id="{331CB9A4-0956-B96C-8BEF-F4F00572F5ED}"/>
              </a:ext>
            </a:extLst>
          </p:cNvPr>
          <p:cNvPicPr>
            <a:picLocks noChangeAspect="1"/>
          </p:cNvPicPr>
          <p:nvPr/>
        </p:nvPicPr>
        <p:blipFill>
          <a:blip r:embed="rId6"/>
          <a:stretch>
            <a:fillRect/>
          </a:stretch>
        </p:blipFill>
        <p:spPr>
          <a:xfrm>
            <a:off x="9590887" y="2735025"/>
            <a:ext cx="2402330" cy="3708706"/>
          </a:xfrm>
          <a:prstGeom prst="rect">
            <a:avLst/>
          </a:prstGeom>
        </p:spPr>
      </p:pic>
      <p:pic>
        <p:nvPicPr>
          <p:cNvPr id="12" name="Picture 11">
            <a:extLst>
              <a:ext uri="{FF2B5EF4-FFF2-40B4-BE49-F238E27FC236}">
                <a16:creationId xmlns:a16="http://schemas.microsoft.com/office/drawing/2014/main" id="{29D0567A-6396-B137-5CAC-7D60EE3EA14C}"/>
              </a:ext>
            </a:extLst>
          </p:cNvPr>
          <p:cNvPicPr>
            <a:picLocks noChangeAspect="1"/>
          </p:cNvPicPr>
          <p:nvPr/>
        </p:nvPicPr>
        <p:blipFill>
          <a:blip r:embed="rId7"/>
          <a:stretch>
            <a:fillRect/>
          </a:stretch>
        </p:blipFill>
        <p:spPr>
          <a:xfrm>
            <a:off x="6096000" y="1380148"/>
            <a:ext cx="2610214" cy="1379449"/>
          </a:xfrm>
          <a:prstGeom prst="rect">
            <a:avLst/>
          </a:prstGeom>
        </p:spPr>
      </p:pic>
      <p:pic>
        <p:nvPicPr>
          <p:cNvPr id="14" name="Picture 13">
            <a:extLst>
              <a:ext uri="{FF2B5EF4-FFF2-40B4-BE49-F238E27FC236}">
                <a16:creationId xmlns:a16="http://schemas.microsoft.com/office/drawing/2014/main" id="{F6D4BCE5-CA05-7440-9F9D-8A4AED3B6020}"/>
              </a:ext>
            </a:extLst>
          </p:cNvPr>
          <p:cNvPicPr>
            <a:picLocks noChangeAspect="1"/>
          </p:cNvPicPr>
          <p:nvPr/>
        </p:nvPicPr>
        <p:blipFill>
          <a:blip r:embed="rId8"/>
          <a:stretch>
            <a:fillRect/>
          </a:stretch>
        </p:blipFill>
        <p:spPr>
          <a:xfrm>
            <a:off x="6096000" y="3845820"/>
            <a:ext cx="3296104" cy="1596550"/>
          </a:xfrm>
          <a:prstGeom prst="rect">
            <a:avLst/>
          </a:prstGeom>
        </p:spPr>
      </p:pic>
    </p:spTree>
    <p:extLst>
      <p:ext uri="{BB962C8B-B14F-4D97-AF65-F5344CB8AC3E}">
        <p14:creationId xmlns:p14="http://schemas.microsoft.com/office/powerpoint/2010/main" val="14302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6196391" cy="5158044"/>
          </a:xfrm>
        </p:spPr>
        <p:txBody>
          <a:bodyPr/>
          <a:lstStyle/>
          <a:p>
            <a:r>
              <a:rPr lang="en-US" dirty="0"/>
              <a:t>In task 11, we want to find the category–wise difference between the average replacement cost and the average rental rate of the film.</a:t>
            </a:r>
          </a:p>
          <a:p>
            <a:r>
              <a:rPr lang="en-US" dirty="0"/>
              <a:t>The </a:t>
            </a:r>
            <a:r>
              <a:rPr lang="en-US" b="1" dirty="0"/>
              <a:t>Drama</a:t>
            </a:r>
            <a:r>
              <a:rPr lang="en-US" dirty="0"/>
              <a:t> has the highest replacement cost</a:t>
            </a:r>
          </a:p>
          <a:p>
            <a:r>
              <a:rPr lang="en-US" dirty="0"/>
              <a:t>The </a:t>
            </a:r>
            <a:r>
              <a:rPr lang="en-US" b="1" dirty="0"/>
              <a:t>Travel</a:t>
            </a:r>
            <a:r>
              <a:rPr lang="en-US" dirty="0"/>
              <a:t> has the highest rental rate.</a:t>
            </a:r>
          </a:p>
          <a:p>
            <a:r>
              <a:rPr lang="en-US" dirty="0">
                <a:hlinkClick r:id="rId3" action="ppaction://hlinkfile"/>
              </a:rPr>
              <a:t>Task-11.csv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Task-11:- In how many film categories, the difference between the average film replacement cost(disc-DVD/Blue Ray). The average film rental rate is greater than $15</a:t>
            </a:r>
            <a:endParaRPr lang="en-IN" spc="0" dirty="0"/>
          </a:p>
        </p:txBody>
      </p:sp>
      <p:pic>
        <p:nvPicPr>
          <p:cNvPr id="7" name="Picture 6">
            <a:extLst>
              <a:ext uri="{FF2B5EF4-FFF2-40B4-BE49-F238E27FC236}">
                <a16:creationId xmlns:a16="http://schemas.microsoft.com/office/drawing/2014/main" id="{9F6F8792-EB60-B0A2-67BE-3A8196C05253}"/>
              </a:ext>
            </a:extLst>
          </p:cNvPr>
          <p:cNvPicPr>
            <a:picLocks noChangeAspect="1"/>
          </p:cNvPicPr>
          <p:nvPr/>
        </p:nvPicPr>
        <p:blipFill>
          <a:blip r:embed="rId4"/>
          <a:stretch>
            <a:fillRect/>
          </a:stretch>
        </p:blipFill>
        <p:spPr>
          <a:xfrm>
            <a:off x="7805444" y="1179085"/>
            <a:ext cx="3743825" cy="1797334"/>
          </a:xfrm>
          <a:prstGeom prst="rect">
            <a:avLst/>
          </a:prstGeom>
        </p:spPr>
      </p:pic>
      <p:pic>
        <p:nvPicPr>
          <p:cNvPr id="9" name="Picture 8">
            <a:extLst>
              <a:ext uri="{FF2B5EF4-FFF2-40B4-BE49-F238E27FC236}">
                <a16:creationId xmlns:a16="http://schemas.microsoft.com/office/drawing/2014/main" id="{54815191-0EE3-9ABC-032B-991DF7CDBA00}"/>
              </a:ext>
            </a:extLst>
          </p:cNvPr>
          <p:cNvPicPr>
            <a:picLocks noChangeAspect="1"/>
          </p:cNvPicPr>
          <p:nvPr/>
        </p:nvPicPr>
        <p:blipFill>
          <a:blip r:embed="rId5"/>
          <a:stretch>
            <a:fillRect/>
          </a:stretch>
        </p:blipFill>
        <p:spPr>
          <a:xfrm>
            <a:off x="8045706" y="3091551"/>
            <a:ext cx="3304780" cy="3651316"/>
          </a:xfrm>
          <a:prstGeom prst="rect">
            <a:avLst/>
          </a:prstGeom>
        </p:spPr>
      </p:pic>
    </p:spTree>
    <p:extLst>
      <p:ext uri="{BB962C8B-B14F-4D97-AF65-F5344CB8AC3E}">
        <p14:creationId xmlns:p14="http://schemas.microsoft.com/office/powerpoint/2010/main" val="2988793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6196391" cy="5158044"/>
          </a:xfrm>
        </p:spPr>
        <p:txBody>
          <a:bodyPr/>
          <a:lstStyle/>
          <a:p>
            <a:r>
              <a:rPr lang="en-US" dirty="0"/>
              <a:t>In task 12, we find the categories whose number of movies is more than 70.</a:t>
            </a:r>
          </a:p>
          <a:p>
            <a:r>
              <a:rPr lang="en-US" dirty="0"/>
              <a:t>We have two categories that have more than 70 films which are </a:t>
            </a:r>
            <a:r>
              <a:rPr lang="en-US" b="1" dirty="0"/>
              <a:t>Foreign </a:t>
            </a:r>
            <a:r>
              <a:rPr lang="en-US" dirty="0"/>
              <a:t>and </a:t>
            </a:r>
            <a:r>
              <a:rPr lang="en-US" b="1" dirty="0"/>
              <a:t>Sports.</a:t>
            </a:r>
          </a:p>
          <a:p>
            <a:r>
              <a:rPr lang="en-US" dirty="0"/>
              <a:t>the Foreign has </a:t>
            </a:r>
            <a:r>
              <a:rPr lang="en-US" b="1" dirty="0"/>
              <a:t>73</a:t>
            </a:r>
            <a:r>
              <a:rPr lang="en-US" dirty="0"/>
              <a:t> movies in the category.</a:t>
            </a:r>
          </a:p>
          <a:p>
            <a:r>
              <a:rPr lang="en-US" dirty="0"/>
              <a:t>The Sports has </a:t>
            </a:r>
            <a:r>
              <a:rPr lang="en-US" b="1" dirty="0"/>
              <a:t>74</a:t>
            </a:r>
            <a:r>
              <a:rPr lang="en-US" dirty="0"/>
              <a:t> movies in the category.</a:t>
            </a:r>
          </a:p>
          <a:p>
            <a:r>
              <a:rPr lang="en-US" dirty="0">
                <a:hlinkClick r:id="rId3" action="ppaction://hlinkfile"/>
              </a:rPr>
              <a:t>Task-12.csv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Task-12:- Display the film categories which the number of movies is grater than 70</a:t>
            </a:r>
            <a:endParaRPr lang="en-IN" spc="0" dirty="0"/>
          </a:p>
        </p:txBody>
      </p:sp>
      <p:pic>
        <p:nvPicPr>
          <p:cNvPr id="6" name="Picture 5">
            <a:extLst>
              <a:ext uri="{FF2B5EF4-FFF2-40B4-BE49-F238E27FC236}">
                <a16:creationId xmlns:a16="http://schemas.microsoft.com/office/drawing/2014/main" id="{80E40275-811C-6879-7B3F-C835AD847E10}"/>
              </a:ext>
            </a:extLst>
          </p:cNvPr>
          <p:cNvPicPr>
            <a:picLocks noChangeAspect="1"/>
          </p:cNvPicPr>
          <p:nvPr/>
        </p:nvPicPr>
        <p:blipFill>
          <a:blip r:embed="rId4"/>
          <a:stretch>
            <a:fillRect/>
          </a:stretch>
        </p:blipFill>
        <p:spPr>
          <a:xfrm>
            <a:off x="7912158" y="1380148"/>
            <a:ext cx="3571875" cy="1590675"/>
          </a:xfrm>
          <a:prstGeom prst="rect">
            <a:avLst/>
          </a:prstGeom>
        </p:spPr>
      </p:pic>
      <p:pic>
        <p:nvPicPr>
          <p:cNvPr id="10" name="Picture 9">
            <a:extLst>
              <a:ext uri="{FF2B5EF4-FFF2-40B4-BE49-F238E27FC236}">
                <a16:creationId xmlns:a16="http://schemas.microsoft.com/office/drawing/2014/main" id="{BF82C982-4D31-D2DB-4054-547C1FE908E6}"/>
              </a:ext>
            </a:extLst>
          </p:cNvPr>
          <p:cNvPicPr>
            <a:picLocks noChangeAspect="1"/>
          </p:cNvPicPr>
          <p:nvPr/>
        </p:nvPicPr>
        <p:blipFill>
          <a:blip r:embed="rId5"/>
          <a:stretch>
            <a:fillRect/>
          </a:stretch>
        </p:blipFill>
        <p:spPr>
          <a:xfrm>
            <a:off x="8462495" y="3462025"/>
            <a:ext cx="2459030" cy="1163254"/>
          </a:xfrm>
          <a:prstGeom prst="rect">
            <a:avLst/>
          </a:prstGeom>
        </p:spPr>
      </p:pic>
    </p:spTree>
    <p:extLst>
      <p:ext uri="{BB962C8B-B14F-4D97-AF65-F5344CB8AC3E}">
        <p14:creationId xmlns:p14="http://schemas.microsoft.com/office/powerpoint/2010/main" val="317307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5DF782-C718-F0FE-088A-80198A4F8976}"/>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3" name="Title 2">
            <a:extLst>
              <a:ext uri="{FF2B5EF4-FFF2-40B4-BE49-F238E27FC236}">
                <a16:creationId xmlns:a16="http://schemas.microsoft.com/office/drawing/2014/main" id="{4178B497-E348-043F-7F5B-170DF52EAAC9}"/>
              </a:ext>
            </a:extLst>
          </p:cNvPr>
          <p:cNvSpPr>
            <a:spLocks noGrp="1"/>
          </p:cNvSpPr>
          <p:nvPr>
            <p:ph type="title"/>
          </p:nvPr>
        </p:nvSpPr>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1E62723B-2962-E354-5D3A-7A65330F5FC8}"/>
              </a:ext>
            </a:extLst>
          </p:cNvPr>
          <p:cNvSpPr>
            <a:spLocks noGrp="1"/>
          </p:cNvSpPr>
          <p:nvPr>
            <p:ph idx="1"/>
          </p:nvPr>
        </p:nvSpPr>
        <p:spPr>
          <a:xfrm>
            <a:off x="594519" y="1189039"/>
            <a:ext cx="10989920" cy="4987924"/>
          </a:xfrm>
        </p:spPr>
        <p:txBody>
          <a:bodyPr/>
          <a:lstStyle/>
          <a:p>
            <a:pPr marL="400050" indent="-400050">
              <a:buFont typeface="+mj-lt"/>
              <a:buAutoNum type="romanUcPeriod"/>
            </a:pPr>
            <a:r>
              <a:rPr lang="en-US" dirty="0"/>
              <a:t>The </a:t>
            </a:r>
            <a:r>
              <a:rPr lang="en-US" b="1" dirty="0"/>
              <a:t>sports</a:t>
            </a:r>
            <a:r>
              <a:rPr lang="en-US" dirty="0"/>
              <a:t> category has the highest </a:t>
            </a:r>
            <a:r>
              <a:rPr lang="en-US" b="1" dirty="0"/>
              <a:t>movie count </a:t>
            </a:r>
            <a:r>
              <a:rPr lang="en-US" dirty="0"/>
              <a:t>in the dataset.</a:t>
            </a:r>
          </a:p>
          <a:p>
            <a:pPr marL="400050" indent="-400050">
              <a:buFont typeface="+mj-lt"/>
              <a:buAutoNum type="romanUcPeriod"/>
            </a:pPr>
            <a:r>
              <a:rPr lang="en-IN" b="1" dirty="0"/>
              <a:t>PG </a:t>
            </a:r>
            <a:r>
              <a:rPr lang="en-IN" dirty="0"/>
              <a:t>and </a:t>
            </a:r>
            <a:r>
              <a:rPr lang="en-IN" b="1" dirty="0"/>
              <a:t>PG-13</a:t>
            </a:r>
            <a:r>
              <a:rPr lang="en-IN" dirty="0"/>
              <a:t> have the highest </a:t>
            </a:r>
            <a:r>
              <a:rPr lang="en-IN" b="1" dirty="0"/>
              <a:t>rental rate </a:t>
            </a:r>
            <a:r>
              <a:rPr lang="en-IN" dirty="0"/>
              <a:t>in ratings.</a:t>
            </a:r>
          </a:p>
          <a:p>
            <a:pPr marL="400050" indent="-400050">
              <a:buFont typeface="+mj-lt"/>
              <a:buAutoNum type="romanUcPeriod"/>
            </a:pPr>
            <a:r>
              <a:rPr lang="en-IN" dirty="0"/>
              <a:t>The </a:t>
            </a:r>
            <a:r>
              <a:rPr lang="en-IN" b="1" dirty="0"/>
              <a:t>Drama </a:t>
            </a:r>
            <a:r>
              <a:rPr lang="en-IN" dirty="0"/>
              <a:t>category has the highest </a:t>
            </a:r>
            <a:r>
              <a:rPr lang="en-IN" b="1" dirty="0"/>
              <a:t>replacement cost </a:t>
            </a:r>
            <a:r>
              <a:rPr lang="en-IN" dirty="0"/>
              <a:t>in the dataset.</a:t>
            </a:r>
          </a:p>
          <a:p>
            <a:pPr marL="400050" indent="-400050">
              <a:buFont typeface="+mj-lt"/>
              <a:buAutoNum type="romanUcPeriod"/>
            </a:pPr>
            <a:r>
              <a:rPr lang="en-IN" dirty="0"/>
              <a:t>As per data, the listed categories are more preferred to rental by customers.</a:t>
            </a:r>
          </a:p>
          <a:p>
            <a:pPr marL="857250" lvl="1" indent="-400050">
              <a:buFont typeface="+mj-lt"/>
              <a:buAutoNum type="alphaLcParenR"/>
            </a:pPr>
            <a:r>
              <a:rPr lang="en-IN" dirty="0"/>
              <a:t>Horror </a:t>
            </a:r>
          </a:p>
          <a:p>
            <a:pPr marL="857250" lvl="1" indent="-400050">
              <a:buFont typeface="+mj-lt"/>
              <a:buAutoNum type="alphaLcParenR"/>
            </a:pPr>
            <a:r>
              <a:rPr lang="en-IN" dirty="0"/>
              <a:t>Comedy</a:t>
            </a:r>
          </a:p>
          <a:p>
            <a:pPr marL="857250" lvl="1" indent="-400050">
              <a:buFont typeface="+mj-lt"/>
              <a:buAutoNum type="alphaLcParenR"/>
            </a:pPr>
            <a:r>
              <a:rPr lang="en-IN" dirty="0"/>
              <a:t>Sports</a:t>
            </a:r>
          </a:p>
          <a:p>
            <a:pPr marL="857250" lvl="1" indent="-400050">
              <a:buFont typeface="+mj-lt"/>
              <a:buAutoNum type="alphaLcParenR"/>
            </a:pPr>
            <a:r>
              <a:rPr lang="en-IN" dirty="0"/>
              <a:t>Music</a:t>
            </a:r>
          </a:p>
          <a:p>
            <a:pPr marL="857250" lvl="1" indent="-400050">
              <a:buFont typeface="+mj-lt"/>
              <a:buAutoNum type="alphaLcParenR"/>
            </a:pPr>
            <a:r>
              <a:rPr lang="en-IN" dirty="0"/>
              <a:t>Games</a:t>
            </a:r>
          </a:p>
          <a:p>
            <a:pPr marL="857250" lvl="1" indent="-400050">
              <a:buFont typeface="+mj-lt"/>
              <a:buAutoNum type="alphaLcParenR"/>
            </a:pPr>
            <a:r>
              <a:rPr lang="en-IN" dirty="0"/>
              <a:t>Travel</a:t>
            </a:r>
          </a:p>
          <a:p>
            <a:pPr marL="0" indent="0">
              <a:buNone/>
            </a:pPr>
            <a:endParaRPr lang="en-IN" dirty="0"/>
          </a:p>
        </p:txBody>
      </p:sp>
    </p:spTree>
    <p:extLst>
      <p:ext uri="{BB962C8B-B14F-4D97-AF65-F5344CB8AC3E}">
        <p14:creationId xmlns:p14="http://schemas.microsoft.com/office/powerpoint/2010/main" val="172317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Autofit/>
          </a:bodyPr>
          <a:lstStyle/>
          <a:p>
            <a:r>
              <a:rPr lang="en-US" sz="9600" b="1"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Sanket Bhosale</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a:t>
            </a:fld>
            <a:endParaRPr lang="en-US" dirty="0"/>
          </a:p>
        </p:txBody>
      </p:sp>
      <p:graphicFrame>
        <p:nvGraphicFramePr>
          <p:cNvPr id="5" name="Diagram 4">
            <a:extLst>
              <a:ext uri="{FF2B5EF4-FFF2-40B4-BE49-F238E27FC236}">
                <a16:creationId xmlns:a16="http://schemas.microsoft.com/office/drawing/2014/main" id="{723F4B32-0C30-740E-D204-415DB957413B}"/>
              </a:ext>
            </a:extLst>
          </p:cNvPr>
          <p:cNvGraphicFramePr/>
          <p:nvPr>
            <p:extLst>
              <p:ext uri="{D42A27DB-BD31-4B8C-83A1-F6EECF244321}">
                <p14:modId xmlns:p14="http://schemas.microsoft.com/office/powerpoint/2010/main" val="1734228180"/>
              </p:ext>
            </p:extLst>
          </p:nvPr>
        </p:nvGraphicFramePr>
        <p:xfrm>
          <a:off x="1378712" y="1671905"/>
          <a:ext cx="9434576" cy="5161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CD13C53-BFC7-033F-ACF1-C14E928C76F6}"/>
              </a:ext>
            </a:extLst>
          </p:cNvPr>
          <p:cNvSpPr/>
          <p:nvPr/>
        </p:nvSpPr>
        <p:spPr>
          <a:xfrm>
            <a:off x="606751" y="376015"/>
            <a:ext cx="11006984" cy="80330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noAutofit/>
          </a:bodyPr>
          <a:lstStyle/>
          <a:p>
            <a:r>
              <a:rPr lang="en-US" sz="5400"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INDEX</a:t>
            </a:r>
          </a:p>
        </p:txBody>
      </p:sp>
      <p:sp>
        <p:nvSpPr>
          <p:cNvPr id="4" name="TextBox 3">
            <a:extLst>
              <a:ext uri="{FF2B5EF4-FFF2-40B4-BE49-F238E27FC236}">
                <a16:creationId xmlns:a16="http://schemas.microsoft.com/office/drawing/2014/main" id="{985B5C74-111B-D14D-48CC-AA3857EA676B}"/>
              </a:ext>
            </a:extLst>
          </p:cNvPr>
          <p:cNvSpPr txBox="1"/>
          <p:nvPr/>
        </p:nvSpPr>
        <p:spPr>
          <a:xfrm>
            <a:off x="1786070" y="2178861"/>
            <a:ext cx="794759" cy="1015663"/>
          </a:xfrm>
          <a:prstGeom prst="rect">
            <a:avLst/>
          </a:prstGeom>
          <a:noFill/>
        </p:spPr>
        <p:txBody>
          <a:bodyPr wrap="square" rtlCol="0">
            <a:spAutoFit/>
          </a:bodyPr>
          <a:lstStyle/>
          <a:p>
            <a:r>
              <a:rPr lang="en-US" sz="6000" dirty="0">
                <a:solidFill>
                  <a:schemeClr val="bg1"/>
                </a:solidFill>
              </a:rPr>
              <a:t>1</a:t>
            </a:r>
            <a:endParaRPr lang="en-IN" sz="6000" dirty="0">
              <a:solidFill>
                <a:schemeClr val="bg1"/>
              </a:solidFill>
            </a:endParaRPr>
          </a:p>
        </p:txBody>
      </p:sp>
      <p:sp>
        <p:nvSpPr>
          <p:cNvPr id="6" name="TextBox 5">
            <a:extLst>
              <a:ext uri="{FF2B5EF4-FFF2-40B4-BE49-F238E27FC236}">
                <a16:creationId xmlns:a16="http://schemas.microsoft.com/office/drawing/2014/main" id="{FC65EEB1-69E9-B43A-F8EC-11F6926FBA8B}"/>
              </a:ext>
            </a:extLst>
          </p:cNvPr>
          <p:cNvSpPr txBox="1"/>
          <p:nvPr/>
        </p:nvSpPr>
        <p:spPr>
          <a:xfrm>
            <a:off x="2183449" y="3768695"/>
            <a:ext cx="794759" cy="1015663"/>
          </a:xfrm>
          <a:prstGeom prst="rect">
            <a:avLst/>
          </a:prstGeom>
          <a:noFill/>
        </p:spPr>
        <p:txBody>
          <a:bodyPr wrap="square" rtlCol="0">
            <a:spAutoFit/>
          </a:bodyPr>
          <a:lstStyle/>
          <a:p>
            <a:r>
              <a:rPr lang="en-US" sz="6000" dirty="0">
                <a:solidFill>
                  <a:schemeClr val="bg1"/>
                </a:solidFill>
              </a:rPr>
              <a:t>2</a:t>
            </a:r>
            <a:endParaRPr lang="en-IN" sz="6000" dirty="0">
              <a:solidFill>
                <a:schemeClr val="bg1"/>
              </a:solidFill>
            </a:endParaRPr>
          </a:p>
        </p:txBody>
      </p:sp>
      <p:sp>
        <p:nvSpPr>
          <p:cNvPr id="8" name="TextBox 7">
            <a:extLst>
              <a:ext uri="{FF2B5EF4-FFF2-40B4-BE49-F238E27FC236}">
                <a16:creationId xmlns:a16="http://schemas.microsoft.com/office/drawing/2014/main" id="{D069C705-9565-B064-9574-8C815140957C}"/>
              </a:ext>
            </a:extLst>
          </p:cNvPr>
          <p:cNvSpPr txBox="1"/>
          <p:nvPr/>
        </p:nvSpPr>
        <p:spPr>
          <a:xfrm>
            <a:off x="1786070" y="5315484"/>
            <a:ext cx="794759" cy="1015663"/>
          </a:xfrm>
          <a:prstGeom prst="rect">
            <a:avLst/>
          </a:prstGeom>
          <a:noFill/>
        </p:spPr>
        <p:txBody>
          <a:bodyPr wrap="square" rtlCol="0">
            <a:spAutoFit/>
          </a:bodyPr>
          <a:lstStyle/>
          <a:p>
            <a:r>
              <a:rPr lang="en-US" sz="6000" dirty="0">
                <a:solidFill>
                  <a:schemeClr val="bg1"/>
                </a:solidFill>
              </a:rPr>
              <a:t>3</a:t>
            </a:r>
            <a:endParaRPr lang="en-IN" sz="6000" dirty="0">
              <a:solidFill>
                <a:schemeClr val="bg1"/>
              </a:solidFill>
            </a:endParaRPr>
          </a:p>
        </p:txBody>
      </p:sp>
    </p:spTree>
    <p:extLst>
      <p:ext uri="{BB962C8B-B14F-4D97-AF65-F5344CB8AC3E}">
        <p14:creationId xmlns:p14="http://schemas.microsoft.com/office/powerpoint/2010/main" val="3705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0D170-3ACF-E5CF-C5F8-464679ACB289}"/>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3" name="Title 2">
            <a:extLst>
              <a:ext uri="{FF2B5EF4-FFF2-40B4-BE49-F238E27FC236}">
                <a16:creationId xmlns:a16="http://schemas.microsoft.com/office/drawing/2014/main" id="{4A17EFDB-B282-F00E-95F2-EA7818818A28}"/>
              </a:ext>
            </a:extLst>
          </p:cNvPr>
          <p:cNvSpPr>
            <a:spLocks noGrp="1"/>
          </p:cNvSpPr>
          <p:nvPr>
            <p:ph type="title"/>
          </p:nvPr>
        </p:nvSpPr>
        <p:spPr/>
        <p:txBody>
          <a:bodyPr>
            <a:normAutofit/>
          </a:bodyPr>
          <a:lstStyle/>
          <a:p>
            <a:r>
              <a:rPr lang="en-US" b="1" dirty="0">
                <a:latin typeface="Algerian" panose="04020705040A02060702" pitchFamily="82" charset="0"/>
              </a:rPr>
              <a:t>Introduction:-</a:t>
            </a:r>
            <a:endParaRPr lang="en-IN" b="1" dirty="0">
              <a:latin typeface="Algerian" panose="04020705040A02060702" pitchFamily="82" charset="0"/>
            </a:endParaRPr>
          </a:p>
        </p:txBody>
      </p:sp>
      <p:sp>
        <p:nvSpPr>
          <p:cNvPr id="4" name="Content Placeholder 3">
            <a:extLst>
              <a:ext uri="{FF2B5EF4-FFF2-40B4-BE49-F238E27FC236}">
                <a16:creationId xmlns:a16="http://schemas.microsoft.com/office/drawing/2014/main" id="{019C1C20-7CA2-B2BA-1825-D87DD8BF38DA}"/>
              </a:ext>
            </a:extLst>
          </p:cNvPr>
          <p:cNvSpPr>
            <a:spLocks noGrp="1"/>
          </p:cNvSpPr>
          <p:nvPr>
            <p:ph idx="1"/>
          </p:nvPr>
        </p:nvSpPr>
        <p:spPr>
          <a:xfrm>
            <a:off x="594519" y="1189039"/>
            <a:ext cx="10989920" cy="4987924"/>
          </a:xfrm>
        </p:spPr>
        <p:txBody>
          <a:bodyPr/>
          <a:lstStyle/>
          <a:p>
            <a:r>
              <a:rPr lang="en-US" dirty="0"/>
              <a:t>MovieOnRent is a chain of movie rental stores opening in a certain country. It has a vast collection of movies in DVD and Blu-ray disk formats.</a:t>
            </a:r>
          </a:p>
          <a:p>
            <a:r>
              <a:rPr lang="en-US" dirty="0"/>
              <a:t>The management of the company wants to analyze what kind of movies are most often ranted.</a:t>
            </a:r>
          </a:p>
          <a:p>
            <a:r>
              <a:rPr lang="en-US" dirty="0"/>
              <a:t>Which genre they belong to and which actors appeared in them. It will help the management stock up inventory as per audience preferences to improve business.</a:t>
            </a:r>
          </a:p>
          <a:p>
            <a:r>
              <a:rPr lang="en-US" dirty="0"/>
              <a:t>To begin with the management has asked Luna a data analyst to answer certain questions by carrying out the upcoming tasks.</a:t>
            </a:r>
            <a:endParaRPr lang="en-IN" dirty="0"/>
          </a:p>
        </p:txBody>
      </p:sp>
    </p:spTree>
    <p:extLst>
      <p:ext uri="{BB962C8B-B14F-4D97-AF65-F5344CB8AC3E}">
        <p14:creationId xmlns:p14="http://schemas.microsoft.com/office/powerpoint/2010/main" val="24503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187AF9-40AD-3B79-CDD8-B3CBB5FBAE03}"/>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3" name="Title 2">
            <a:extLst>
              <a:ext uri="{FF2B5EF4-FFF2-40B4-BE49-F238E27FC236}">
                <a16:creationId xmlns:a16="http://schemas.microsoft.com/office/drawing/2014/main" id="{9D73C43A-BFC0-3BA5-B1A2-80C7CABF52E4}"/>
              </a:ext>
            </a:extLst>
          </p:cNvPr>
          <p:cNvSpPr>
            <a:spLocks noGrp="1"/>
          </p:cNvSpPr>
          <p:nvPr>
            <p:ph type="title"/>
          </p:nvPr>
        </p:nvSpPr>
        <p:spPr>
          <a:xfrm>
            <a:off x="594519" y="24572"/>
            <a:ext cx="11002962" cy="823913"/>
          </a:xfrm>
        </p:spPr>
        <p:txBody>
          <a:bodyPr/>
          <a:lstStyle/>
          <a:p>
            <a:r>
              <a:rPr lang="en-US" b="1" dirty="0">
                <a:latin typeface="Aparajita" panose="02020603050405020304" pitchFamily="18" charset="0"/>
                <a:cs typeface="Aparajita" panose="02020603050405020304" pitchFamily="18" charset="0"/>
              </a:rPr>
              <a:t>Sakila database schema diagram (er diagram)</a:t>
            </a:r>
            <a:endParaRPr lang="en-IN" b="1"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DACA097-D14C-3EAF-AEAE-3FF1C48F831F}"/>
              </a:ext>
            </a:extLst>
          </p:cNvPr>
          <p:cNvPicPr>
            <a:picLocks noGrp="1" noChangeAspect="1"/>
          </p:cNvPicPr>
          <p:nvPr>
            <p:ph idx="1"/>
          </p:nvPr>
        </p:nvPicPr>
        <p:blipFill>
          <a:blip r:embed="rId2"/>
          <a:stretch>
            <a:fillRect/>
          </a:stretch>
        </p:blipFill>
        <p:spPr>
          <a:xfrm>
            <a:off x="0" y="848485"/>
            <a:ext cx="12192000" cy="5984943"/>
          </a:xfrm>
        </p:spPr>
      </p:pic>
    </p:spTree>
    <p:extLst>
      <p:ext uri="{BB962C8B-B14F-4D97-AF65-F5344CB8AC3E}">
        <p14:creationId xmlns:p14="http://schemas.microsoft.com/office/powerpoint/2010/main" val="319895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7FD8ED-45E3-65DF-2878-6ECDC356A89B}"/>
              </a:ext>
            </a:extLst>
          </p:cNvPr>
          <p:cNvPicPr>
            <a:picLocks noChangeAspect="1"/>
          </p:cNvPicPr>
          <p:nvPr/>
        </p:nvPicPr>
        <p:blipFill>
          <a:blip r:embed="rId2"/>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5DF3129-6D21-EE42-D3AC-506499CA96B1}"/>
              </a:ext>
            </a:extLst>
          </p:cNvPr>
          <p:cNvSpPr/>
          <p:nvPr/>
        </p:nvSpPr>
        <p:spPr>
          <a:xfrm>
            <a:off x="0" y="0"/>
            <a:ext cx="12265152"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 name="Picture 5" hidden="1">
            <a:extLst>
              <a:ext uri="{FF2B5EF4-FFF2-40B4-BE49-F238E27FC236}">
                <a16:creationId xmlns:a16="http://schemas.microsoft.com/office/drawing/2014/main" id="{8D2C8877-3166-128E-A0A2-923A7B08220D}"/>
              </a:ext>
            </a:extLst>
          </p:cNvPr>
          <p:cNvPicPr>
            <a:picLocks noChangeAspect="1"/>
          </p:cNvPicPr>
          <p:nvPr/>
        </p:nvPicPr>
        <p:blipFill>
          <a:blip r:embed="rId3"/>
          <a:stretch>
            <a:fillRect/>
          </a:stretch>
        </p:blipFill>
        <p:spPr>
          <a:xfrm>
            <a:off x="0" y="0"/>
            <a:ext cx="12192000" cy="6858000"/>
          </a:xfrm>
          <a:prstGeom prst="rect">
            <a:avLst/>
          </a:prstGeom>
        </p:spPr>
      </p:pic>
      <p:sp>
        <p:nvSpPr>
          <p:cNvPr id="7" name="Rectangle 6" hidden="1">
            <a:extLst>
              <a:ext uri="{FF2B5EF4-FFF2-40B4-BE49-F238E27FC236}">
                <a16:creationId xmlns:a16="http://schemas.microsoft.com/office/drawing/2014/main" id="{63D9909B-4457-6656-2794-FBA4F5A7D8A5}"/>
              </a:ext>
            </a:extLst>
          </p:cNvPr>
          <p:cNvSpPr/>
          <p:nvPr/>
        </p:nvSpPr>
        <p:spPr>
          <a:xfrm>
            <a:off x="0" y="-24572"/>
            <a:ext cx="12192000" cy="6882572"/>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4DEA4583-88B8-F078-3480-A2414EEF3C72}"/>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3" name="Title 2">
            <a:extLst>
              <a:ext uri="{FF2B5EF4-FFF2-40B4-BE49-F238E27FC236}">
                <a16:creationId xmlns:a16="http://schemas.microsoft.com/office/drawing/2014/main" id="{35F510D5-C4DB-5D91-E9BE-CEC9612CC1E2}"/>
              </a:ext>
            </a:extLst>
          </p:cNvPr>
          <p:cNvSpPr>
            <a:spLocks noGrp="1"/>
          </p:cNvSpPr>
          <p:nvPr>
            <p:ph type="title"/>
          </p:nvPr>
        </p:nvSpPr>
        <p:spPr/>
        <p:txBody>
          <a:bodyPr/>
          <a:lstStyle/>
          <a:p>
            <a:r>
              <a:rPr lang="en-US" dirty="0">
                <a:latin typeface="Algerian" panose="04020705040A02060702" pitchFamily="82" charset="0"/>
              </a:rPr>
              <a:t>tASKS</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54AA410B-8146-AB01-45CA-18DE683135AB}"/>
              </a:ext>
            </a:extLst>
          </p:cNvPr>
          <p:cNvSpPr>
            <a:spLocks noGrp="1"/>
          </p:cNvSpPr>
          <p:nvPr>
            <p:ph idx="1"/>
          </p:nvPr>
        </p:nvSpPr>
        <p:spPr>
          <a:xfrm>
            <a:off x="594519" y="1874520"/>
            <a:ext cx="5501481" cy="4302442"/>
          </a:xfrm>
        </p:spPr>
        <p:txBody>
          <a:bodyPr/>
          <a:lstStyle/>
          <a:p>
            <a:r>
              <a:rPr lang="en-US" dirty="0"/>
              <a:t>In this task the first name and last name are two different columns. So, we need to join them and display them as a single name.</a:t>
            </a:r>
          </a:p>
          <a:p>
            <a:r>
              <a:rPr lang="en-US" dirty="0"/>
              <a:t>For this, we used </a:t>
            </a:r>
            <a:r>
              <a:rPr lang="en-US" b="1" dirty="0"/>
              <a:t>‘concat’ </a:t>
            </a:r>
            <a:r>
              <a:rPr lang="en-US" dirty="0"/>
              <a:t>method to connect two columns together. </a:t>
            </a:r>
          </a:p>
          <a:p>
            <a:r>
              <a:rPr lang="en-US" dirty="0"/>
              <a:t>We got a total of </a:t>
            </a:r>
            <a:r>
              <a:rPr lang="en-US" b="1" dirty="0"/>
              <a:t>200 </a:t>
            </a:r>
            <a:r>
              <a:rPr lang="en-US" dirty="0"/>
              <a:t>actor names in this list.</a:t>
            </a:r>
          </a:p>
          <a:p>
            <a:r>
              <a:rPr lang="en-IN" dirty="0">
                <a:hlinkClick r:id="rId4" action="ppaction://hlinkfile"/>
              </a:rPr>
              <a:t>Task-1.csv</a:t>
            </a:r>
            <a:endParaRPr lang="en-IN" dirty="0"/>
          </a:p>
        </p:txBody>
      </p:sp>
      <p:sp>
        <p:nvSpPr>
          <p:cNvPr id="5" name="Text Placeholder 4">
            <a:extLst>
              <a:ext uri="{FF2B5EF4-FFF2-40B4-BE49-F238E27FC236}">
                <a16:creationId xmlns:a16="http://schemas.microsoft.com/office/drawing/2014/main" id="{8EADC547-E5EC-45C9-8616-798CFCA41711}"/>
              </a:ext>
            </a:extLst>
          </p:cNvPr>
          <p:cNvSpPr>
            <a:spLocks noGrp="1"/>
          </p:cNvSpPr>
          <p:nvPr>
            <p:ph type="body" sz="quarter" idx="32"/>
          </p:nvPr>
        </p:nvSpPr>
        <p:spPr>
          <a:xfrm>
            <a:off x="594519" y="1189038"/>
            <a:ext cx="11002962" cy="685482"/>
          </a:xfrm>
        </p:spPr>
        <p:txBody>
          <a:bodyPr/>
          <a:lstStyle/>
          <a:p>
            <a:pPr algn="l"/>
            <a:r>
              <a:rPr lang="en-US" sz="2400" spc="0" dirty="0"/>
              <a:t>Task-1:-Display the full names of actors available in the database</a:t>
            </a:r>
            <a:endParaRPr lang="en-IN" sz="2400" spc="0" dirty="0"/>
          </a:p>
        </p:txBody>
      </p:sp>
      <p:pic>
        <p:nvPicPr>
          <p:cNvPr id="9" name="Picture 8">
            <a:extLst>
              <a:ext uri="{FF2B5EF4-FFF2-40B4-BE49-F238E27FC236}">
                <a16:creationId xmlns:a16="http://schemas.microsoft.com/office/drawing/2014/main" id="{F0DE500C-08F6-7E80-8539-93F3F56B436A}"/>
              </a:ext>
            </a:extLst>
          </p:cNvPr>
          <p:cNvPicPr>
            <a:picLocks noChangeAspect="1"/>
          </p:cNvPicPr>
          <p:nvPr/>
        </p:nvPicPr>
        <p:blipFill>
          <a:blip r:embed="rId5"/>
          <a:stretch>
            <a:fillRect/>
          </a:stretch>
        </p:blipFill>
        <p:spPr>
          <a:xfrm>
            <a:off x="6096000" y="2192115"/>
            <a:ext cx="5257800" cy="771525"/>
          </a:xfrm>
          <a:prstGeom prst="rect">
            <a:avLst/>
          </a:prstGeom>
        </p:spPr>
      </p:pic>
      <p:pic>
        <p:nvPicPr>
          <p:cNvPr id="11" name="Picture 10">
            <a:extLst>
              <a:ext uri="{FF2B5EF4-FFF2-40B4-BE49-F238E27FC236}">
                <a16:creationId xmlns:a16="http://schemas.microsoft.com/office/drawing/2014/main" id="{EF2CF071-C745-9738-D263-F06BB1289506}"/>
              </a:ext>
            </a:extLst>
          </p:cNvPr>
          <p:cNvPicPr>
            <a:picLocks noChangeAspect="1"/>
          </p:cNvPicPr>
          <p:nvPr/>
        </p:nvPicPr>
        <p:blipFill>
          <a:blip r:embed="rId6"/>
          <a:stretch>
            <a:fillRect/>
          </a:stretch>
        </p:blipFill>
        <p:spPr>
          <a:xfrm>
            <a:off x="7826902" y="3076506"/>
            <a:ext cx="1795663" cy="3645089"/>
          </a:xfrm>
          <a:prstGeom prst="rect">
            <a:avLst/>
          </a:prstGeom>
        </p:spPr>
      </p:pic>
    </p:spTree>
    <p:extLst>
      <p:ext uri="{BB962C8B-B14F-4D97-AF65-F5344CB8AC3E}">
        <p14:creationId xmlns:p14="http://schemas.microsoft.com/office/powerpoint/2010/main" val="179787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DCFA71-5BA9-9948-246E-C2A5FEEFE2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1611DD-2371-2601-0421-AF124E99E614}"/>
              </a:ext>
            </a:extLst>
          </p:cNvPr>
          <p:cNvSpPr/>
          <p:nvPr/>
        </p:nvSpPr>
        <p:spPr>
          <a:xfrm>
            <a:off x="0" y="0"/>
            <a:ext cx="12192000" cy="6858000"/>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Slide Number Placeholder 1">
            <a:extLst>
              <a:ext uri="{FF2B5EF4-FFF2-40B4-BE49-F238E27FC236}">
                <a16:creationId xmlns:a16="http://schemas.microsoft.com/office/drawing/2014/main" id="{527DF873-6BF5-BD5C-6789-8E82E92AF82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4" name="Content Placeholder 3">
            <a:extLst>
              <a:ext uri="{FF2B5EF4-FFF2-40B4-BE49-F238E27FC236}">
                <a16:creationId xmlns:a16="http://schemas.microsoft.com/office/drawing/2014/main" id="{77363376-0DF6-E29B-2B66-E8782A7E4AD0}"/>
              </a:ext>
            </a:extLst>
          </p:cNvPr>
          <p:cNvSpPr>
            <a:spLocks noGrp="1"/>
          </p:cNvSpPr>
          <p:nvPr>
            <p:ph idx="1"/>
          </p:nvPr>
        </p:nvSpPr>
        <p:spPr>
          <a:xfrm>
            <a:off x="594519" y="2000445"/>
            <a:ext cx="5501481" cy="4176517"/>
          </a:xfrm>
        </p:spPr>
        <p:txBody>
          <a:bodyPr/>
          <a:lstStyle/>
          <a:p>
            <a:r>
              <a:rPr lang="en-US" dirty="0"/>
              <a:t>In task 2.1, we got a total of 128 rows in output.</a:t>
            </a:r>
          </a:p>
          <a:p>
            <a:r>
              <a:rPr lang="en-IN" b="1" i="0" u="none" strike="noStrike" dirty="0">
                <a:solidFill>
                  <a:srgbClr val="000000"/>
                </a:solidFill>
                <a:effectLst/>
              </a:rPr>
              <a:t>PENELOPE, JULIA, and KENNETH</a:t>
            </a:r>
            <a:r>
              <a:rPr lang="en-IN" b="1" dirty="0"/>
              <a:t> </a:t>
            </a:r>
            <a:r>
              <a:rPr lang="en-IN" dirty="0"/>
              <a:t>are the most repeated names in the database which is around 4 times.</a:t>
            </a:r>
          </a:p>
          <a:p>
            <a:r>
              <a:rPr lang="en-IN" dirty="0"/>
              <a:t>In task 2.2, we got a total of </a:t>
            </a:r>
            <a:r>
              <a:rPr lang="en-IN" b="1" dirty="0"/>
              <a:t>76</a:t>
            </a:r>
            <a:r>
              <a:rPr lang="en-IN" dirty="0"/>
              <a:t> unique names which is repeated only once. </a:t>
            </a:r>
          </a:p>
          <a:p>
            <a:r>
              <a:rPr lang="en-IN" dirty="0">
                <a:hlinkClick r:id="rId3" action="ppaction://hlinkfile"/>
              </a:rPr>
              <a:t>Task-2.1.csv</a:t>
            </a:r>
            <a:endParaRPr lang="en-IN" dirty="0"/>
          </a:p>
          <a:p>
            <a:r>
              <a:rPr lang="en-IN" dirty="0">
                <a:hlinkClick r:id="rId4" action="ppaction://hlinkfile"/>
              </a:rPr>
              <a:t>Task-2.2.csv</a:t>
            </a:r>
            <a:endParaRPr lang="en-IN" dirty="0"/>
          </a:p>
        </p:txBody>
      </p:sp>
      <p:sp>
        <p:nvSpPr>
          <p:cNvPr id="5" name="Text Placeholder 4">
            <a:extLst>
              <a:ext uri="{FF2B5EF4-FFF2-40B4-BE49-F238E27FC236}">
                <a16:creationId xmlns:a16="http://schemas.microsoft.com/office/drawing/2014/main" id="{C8DFBFC4-1AE0-3173-C2D2-B423502F2CFC}"/>
              </a:ext>
            </a:extLst>
          </p:cNvPr>
          <p:cNvSpPr>
            <a:spLocks noGrp="1"/>
          </p:cNvSpPr>
          <p:nvPr>
            <p:ph type="body" sz="quarter" idx="32"/>
          </p:nvPr>
        </p:nvSpPr>
        <p:spPr>
          <a:xfrm>
            <a:off x="594519" y="136733"/>
            <a:ext cx="11002962" cy="1863712"/>
          </a:xfrm>
        </p:spPr>
        <p:txBody>
          <a:bodyPr/>
          <a:lstStyle/>
          <a:p>
            <a:pPr algn="l"/>
            <a:r>
              <a:rPr lang="en-US" spc="0" dirty="0"/>
              <a:t>Task 2.1:- Display the number of times each first name appears in database.</a:t>
            </a:r>
          </a:p>
          <a:p>
            <a:pPr algn="l"/>
            <a:r>
              <a:rPr lang="en-US" spc="0" dirty="0"/>
              <a:t>Task-2.2:- What is the count of actors that have unique first name in the database. Display the first name of all these actors</a:t>
            </a:r>
            <a:endParaRPr lang="en-IN" spc="0" dirty="0"/>
          </a:p>
        </p:txBody>
      </p:sp>
      <p:pic>
        <p:nvPicPr>
          <p:cNvPr id="11" name="Picture 10">
            <a:extLst>
              <a:ext uri="{FF2B5EF4-FFF2-40B4-BE49-F238E27FC236}">
                <a16:creationId xmlns:a16="http://schemas.microsoft.com/office/drawing/2014/main" id="{F0823AAE-94E9-2EB3-1E4C-840340EAA217}"/>
              </a:ext>
            </a:extLst>
          </p:cNvPr>
          <p:cNvPicPr>
            <a:picLocks noChangeAspect="1"/>
          </p:cNvPicPr>
          <p:nvPr/>
        </p:nvPicPr>
        <p:blipFill>
          <a:blip r:embed="rId5"/>
          <a:stretch>
            <a:fillRect/>
          </a:stretch>
        </p:blipFill>
        <p:spPr>
          <a:xfrm>
            <a:off x="6096000" y="2000445"/>
            <a:ext cx="3333750" cy="1076325"/>
          </a:xfrm>
          <a:prstGeom prst="rect">
            <a:avLst/>
          </a:prstGeom>
        </p:spPr>
      </p:pic>
      <p:pic>
        <p:nvPicPr>
          <p:cNvPr id="14" name="Picture 13">
            <a:extLst>
              <a:ext uri="{FF2B5EF4-FFF2-40B4-BE49-F238E27FC236}">
                <a16:creationId xmlns:a16="http://schemas.microsoft.com/office/drawing/2014/main" id="{115DE21B-5F75-8685-91A7-AF5127120F21}"/>
              </a:ext>
            </a:extLst>
          </p:cNvPr>
          <p:cNvPicPr>
            <a:picLocks noChangeAspect="1"/>
          </p:cNvPicPr>
          <p:nvPr/>
        </p:nvPicPr>
        <p:blipFill>
          <a:blip r:embed="rId6"/>
          <a:stretch>
            <a:fillRect/>
          </a:stretch>
        </p:blipFill>
        <p:spPr>
          <a:xfrm>
            <a:off x="7238034" y="4583020"/>
            <a:ext cx="4910912" cy="934231"/>
          </a:xfrm>
          <a:prstGeom prst="rect">
            <a:avLst/>
          </a:prstGeom>
        </p:spPr>
      </p:pic>
      <p:pic>
        <p:nvPicPr>
          <p:cNvPr id="16" name="Picture 15">
            <a:extLst>
              <a:ext uri="{FF2B5EF4-FFF2-40B4-BE49-F238E27FC236}">
                <a16:creationId xmlns:a16="http://schemas.microsoft.com/office/drawing/2014/main" id="{99A4A677-3D00-BDEE-0380-2DCB6DEA93F7}"/>
              </a:ext>
            </a:extLst>
          </p:cNvPr>
          <p:cNvPicPr>
            <a:picLocks noChangeAspect="1"/>
          </p:cNvPicPr>
          <p:nvPr/>
        </p:nvPicPr>
        <p:blipFill>
          <a:blip r:embed="rId7"/>
          <a:stretch>
            <a:fillRect/>
          </a:stretch>
        </p:blipFill>
        <p:spPr>
          <a:xfrm>
            <a:off x="9429749" y="1734090"/>
            <a:ext cx="1375061" cy="2848929"/>
          </a:xfrm>
          <a:prstGeom prst="rect">
            <a:avLst/>
          </a:prstGeom>
        </p:spPr>
      </p:pic>
      <p:pic>
        <p:nvPicPr>
          <p:cNvPr id="18" name="Picture 17">
            <a:extLst>
              <a:ext uri="{FF2B5EF4-FFF2-40B4-BE49-F238E27FC236}">
                <a16:creationId xmlns:a16="http://schemas.microsoft.com/office/drawing/2014/main" id="{A233327C-F637-8CED-CC27-967F656BBD72}"/>
              </a:ext>
            </a:extLst>
          </p:cNvPr>
          <p:cNvPicPr>
            <a:picLocks noChangeAspect="1"/>
          </p:cNvPicPr>
          <p:nvPr/>
        </p:nvPicPr>
        <p:blipFill>
          <a:blip r:embed="rId8"/>
          <a:stretch>
            <a:fillRect/>
          </a:stretch>
        </p:blipFill>
        <p:spPr>
          <a:xfrm>
            <a:off x="5960572" y="3864157"/>
            <a:ext cx="1251762" cy="2958921"/>
          </a:xfrm>
          <a:prstGeom prst="rect">
            <a:avLst/>
          </a:prstGeom>
        </p:spPr>
      </p:pic>
    </p:spTree>
    <p:extLst>
      <p:ext uri="{BB962C8B-B14F-4D97-AF65-F5344CB8AC3E}">
        <p14:creationId xmlns:p14="http://schemas.microsoft.com/office/powerpoint/2010/main" val="210492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36D0A-A35D-3BA9-1DFF-497F2207DF54}"/>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982EDA7-AFB1-C755-64DA-B9BA25DBA2A0}"/>
              </a:ext>
            </a:extLst>
          </p:cNvPr>
          <p:cNvSpPr/>
          <p:nvPr/>
        </p:nvSpPr>
        <p:spPr>
          <a:xfrm>
            <a:off x="0" y="1"/>
            <a:ext cx="12192000"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DCA4DD7D-F685-DB09-0589-5CC157E30032}"/>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4" name="Content Placeholder 3">
            <a:extLst>
              <a:ext uri="{FF2B5EF4-FFF2-40B4-BE49-F238E27FC236}">
                <a16:creationId xmlns:a16="http://schemas.microsoft.com/office/drawing/2014/main" id="{33B221A1-8D16-ACFD-AFF2-F87040A72EAD}"/>
              </a:ext>
            </a:extLst>
          </p:cNvPr>
          <p:cNvSpPr>
            <a:spLocks noGrp="1"/>
          </p:cNvSpPr>
          <p:nvPr>
            <p:ph idx="1"/>
          </p:nvPr>
        </p:nvSpPr>
        <p:spPr>
          <a:xfrm>
            <a:off x="594519" y="1398777"/>
            <a:ext cx="5501481" cy="5254124"/>
          </a:xfrm>
        </p:spPr>
        <p:txBody>
          <a:bodyPr/>
          <a:lstStyle/>
          <a:p>
            <a:r>
              <a:rPr lang="en-US" dirty="0"/>
              <a:t>In Task 3.1, we got a total of 121 rows in output.  </a:t>
            </a:r>
          </a:p>
          <a:p>
            <a:r>
              <a:rPr lang="en-US" dirty="0"/>
              <a:t>The </a:t>
            </a:r>
            <a:r>
              <a:rPr lang="en-US" b="1" dirty="0"/>
              <a:t>KILMER </a:t>
            </a:r>
            <a:r>
              <a:rPr lang="en-US" dirty="0"/>
              <a:t>is the last_name which is repeated around 5 times.</a:t>
            </a:r>
          </a:p>
          <a:p>
            <a:r>
              <a:rPr lang="en-IN" dirty="0">
                <a:hlinkClick r:id="rId3" action="ppaction://hlinkfile"/>
              </a:rPr>
              <a:t>Task-3.csv</a:t>
            </a:r>
            <a:endParaRPr lang="en-IN" dirty="0"/>
          </a:p>
          <a:p>
            <a:r>
              <a:rPr lang="en-IN" dirty="0"/>
              <a:t>In task 3.2 we got a total of 66 rows in the output </a:t>
            </a:r>
          </a:p>
          <a:p>
            <a:r>
              <a:rPr lang="en-IN" dirty="0"/>
              <a:t>Each row contains the unique last name which is repeated only once in the dataset.</a:t>
            </a:r>
          </a:p>
          <a:p>
            <a:r>
              <a:rPr lang="en-IN" dirty="0">
                <a:hlinkClick r:id="rId4" action="ppaction://hlinkfile"/>
              </a:rPr>
              <a:t>Task-3.2.csv</a:t>
            </a:r>
            <a:endParaRPr lang="en-IN" dirty="0"/>
          </a:p>
        </p:txBody>
      </p:sp>
      <p:sp>
        <p:nvSpPr>
          <p:cNvPr id="5" name="Text Placeholder 4">
            <a:extLst>
              <a:ext uri="{FF2B5EF4-FFF2-40B4-BE49-F238E27FC236}">
                <a16:creationId xmlns:a16="http://schemas.microsoft.com/office/drawing/2014/main" id="{F2C90F54-F4EF-0253-D51D-17DBB52A0892}"/>
              </a:ext>
            </a:extLst>
          </p:cNvPr>
          <p:cNvSpPr>
            <a:spLocks noGrp="1"/>
          </p:cNvSpPr>
          <p:nvPr>
            <p:ph type="body" sz="quarter" idx="32"/>
          </p:nvPr>
        </p:nvSpPr>
        <p:spPr>
          <a:xfrm>
            <a:off x="594519" y="205099"/>
            <a:ext cx="11002962" cy="1193677"/>
          </a:xfrm>
        </p:spPr>
        <p:txBody>
          <a:bodyPr/>
          <a:lstStyle/>
          <a:p>
            <a:pPr algn="l"/>
            <a:r>
              <a:rPr lang="en-US" spc="0" dirty="0"/>
              <a:t>Task-3:-Display the number of times each last name appears in the database</a:t>
            </a:r>
          </a:p>
          <a:p>
            <a:pPr algn="l"/>
            <a:r>
              <a:rPr lang="en-US" spc="0" dirty="0"/>
              <a:t>Task-3.2:-Display all unique last names in the database.</a:t>
            </a:r>
            <a:endParaRPr lang="en-IN" spc="0" dirty="0"/>
          </a:p>
        </p:txBody>
      </p:sp>
      <p:pic>
        <p:nvPicPr>
          <p:cNvPr id="7" name="Picture 6">
            <a:extLst>
              <a:ext uri="{FF2B5EF4-FFF2-40B4-BE49-F238E27FC236}">
                <a16:creationId xmlns:a16="http://schemas.microsoft.com/office/drawing/2014/main" id="{327849E7-A43C-A7E0-F185-9F4C6B05CCCA}"/>
              </a:ext>
            </a:extLst>
          </p:cNvPr>
          <p:cNvPicPr>
            <a:picLocks noChangeAspect="1"/>
          </p:cNvPicPr>
          <p:nvPr/>
        </p:nvPicPr>
        <p:blipFill>
          <a:blip r:embed="rId5"/>
          <a:stretch>
            <a:fillRect/>
          </a:stretch>
        </p:blipFill>
        <p:spPr>
          <a:xfrm>
            <a:off x="6160921" y="1509793"/>
            <a:ext cx="3409950" cy="1238250"/>
          </a:xfrm>
          <a:prstGeom prst="rect">
            <a:avLst/>
          </a:prstGeom>
        </p:spPr>
      </p:pic>
      <p:pic>
        <p:nvPicPr>
          <p:cNvPr id="9" name="Picture 8">
            <a:extLst>
              <a:ext uri="{FF2B5EF4-FFF2-40B4-BE49-F238E27FC236}">
                <a16:creationId xmlns:a16="http://schemas.microsoft.com/office/drawing/2014/main" id="{B084E39C-EC9B-D880-6C3B-21767B6DED68}"/>
              </a:ext>
            </a:extLst>
          </p:cNvPr>
          <p:cNvPicPr>
            <a:picLocks noChangeAspect="1"/>
          </p:cNvPicPr>
          <p:nvPr/>
        </p:nvPicPr>
        <p:blipFill>
          <a:blip r:embed="rId6"/>
          <a:stretch>
            <a:fillRect/>
          </a:stretch>
        </p:blipFill>
        <p:spPr>
          <a:xfrm>
            <a:off x="6160921" y="4855537"/>
            <a:ext cx="4239403" cy="940482"/>
          </a:xfrm>
          <a:prstGeom prst="rect">
            <a:avLst/>
          </a:prstGeom>
        </p:spPr>
      </p:pic>
      <p:pic>
        <p:nvPicPr>
          <p:cNvPr id="11" name="Picture 10">
            <a:extLst>
              <a:ext uri="{FF2B5EF4-FFF2-40B4-BE49-F238E27FC236}">
                <a16:creationId xmlns:a16="http://schemas.microsoft.com/office/drawing/2014/main" id="{473D58D5-CD30-FF50-3580-1C9053E81547}"/>
              </a:ext>
            </a:extLst>
          </p:cNvPr>
          <p:cNvPicPr>
            <a:picLocks noChangeAspect="1"/>
          </p:cNvPicPr>
          <p:nvPr/>
        </p:nvPicPr>
        <p:blipFill>
          <a:blip r:embed="rId7"/>
          <a:stretch>
            <a:fillRect/>
          </a:stretch>
        </p:blipFill>
        <p:spPr>
          <a:xfrm>
            <a:off x="10465246" y="205458"/>
            <a:ext cx="1429561" cy="3484555"/>
          </a:xfrm>
          <a:prstGeom prst="rect">
            <a:avLst/>
          </a:prstGeom>
        </p:spPr>
      </p:pic>
      <p:pic>
        <p:nvPicPr>
          <p:cNvPr id="13" name="Picture 12">
            <a:extLst>
              <a:ext uri="{FF2B5EF4-FFF2-40B4-BE49-F238E27FC236}">
                <a16:creationId xmlns:a16="http://schemas.microsoft.com/office/drawing/2014/main" id="{0B3CFE33-7FBA-B309-2BB2-0F01EFEF6067}"/>
              </a:ext>
            </a:extLst>
          </p:cNvPr>
          <p:cNvPicPr>
            <a:picLocks noChangeAspect="1"/>
          </p:cNvPicPr>
          <p:nvPr/>
        </p:nvPicPr>
        <p:blipFill>
          <a:blip r:embed="rId8"/>
          <a:stretch>
            <a:fillRect/>
          </a:stretch>
        </p:blipFill>
        <p:spPr>
          <a:xfrm>
            <a:off x="10465246" y="3793556"/>
            <a:ext cx="1578224" cy="3064444"/>
          </a:xfrm>
          <a:prstGeom prst="rect">
            <a:avLst/>
          </a:prstGeom>
        </p:spPr>
      </p:pic>
    </p:spTree>
    <p:extLst>
      <p:ext uri="{BB962C8B-B14F-4D97-AF65-F5344CB8AC3E}">
        <p14:creationId xmlns:p14="http://schemas.microsoft.com/office/powerpoint/2010/main" val="87867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6CA0D-1CBD-1AD3-EC0B-EBFB1676B66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5A30A0C-4336-750B-2136-58C58A7E3B1B}"/>
              </a:ext>
            </a:extLst>
          </p:cNvPr>
          <p:cNvSpPr/>
          <p:nvPr/>
        </p:nvSpPr>
        <p:spPr>
          <a:xfrm>
            <a:off x="0" y="0"/>
            <a:ext cx="12192000" cy="6858000"/>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1C79EED5-CEA1-5743-E58B-C16E80CC0400}"/>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4" name="Content Placeholder 3">
            <a:extLst>
              <a:ext uri="{FF2B5EF4-FFF2-40B4-BE49-F238E27FC236}">
                <a16:creationId xmlns:a16="http://schemas.microsoft.com/office/drawing/2014/main" id="{A2F7DAF5-1ACB-94C6-1491-66246F700E90}"/>
              </a:ext>
            </a:extLst>
          </p:cNvPr>
          <p:cNvSpPr>
            <a:spLocks noGrp="1"/>
          </p:cNvSpPr>
          <p:nvPr>
            <p:ph idx="1"/>
          </p:nvPr>
        </p:nvSpPr>
        <p:spPr>
          <a:xfrm>
            <a:off x="594519" y="1690117"/>
            <a:ext cx="8365384" cy="5052515"/>
          </a:xfrm>
        </p:spPr>
        <p:txBody>
          <a:bodyPr/>
          <a:lstStyle/>
          <a:p>
            <a:r>
              <a:rPr lang="en-US" b="1" dirty="0"/>
              <a:t>In task 4</a:t>
            </a:r>
            <a:r>
              <a:rPr lang="en-US" dirty="0"/>
              <a:t>, we got a total of 195 records with the ratings ‘R’</a:t>
            </a:r>
          </a:p>
          <a:p>
            <a:r>
              <a:rPr lang="en-US" dirty="0"/>
              <a:t>This is the restricted movies which is not suitable for underage customers.</a:t>
            </a:r>
          </a:p>
          <a:p>
            <a:r>
              <a:rPr lang="en-IN" dirty="0">
                <a:hlinkClick r:id="rId3" action="ppaction://hlinkfile"/>
              </a:rPr>
              <a:t>Task-4.csv</a:t>
            </a:r>
            <a:endParaRPr lang="en-IN" dirty="0"/>
          </a:p>
          <a:p>
            <a:r>
              <a:rPr lang="en-IN" b="1" dirty="0"/>
              <a:t>In Task 4.2, </a:t>
            </a:r>
            <a:r>
              <a:rPr lang="en-IN" dirty="0"/>
              <a:t>we got a total of 805 records in the store which is not rated ‘R’.</a:t>
            </a:r>
          </a:p>
          <a:p>
            <a:r>
              <a:rPr lang="en-IN" dirty="0"/>
              <a:t>This is the other category record that can anyone use.</a:t>
            </a:r>
          </a:p>
          <a:p>
            <a:r>
              <a:rPr lang="en-IN" dirty="0">
                <a:hlinkClick r:id="rId4" action="ppaction://hlinkfile"/>
              </a:rPr>
              <a:t>Task-4.2.csv</a:t>
            </a:r>
            <a:endParaRPr lang="en-IN" dirty="0"/>
          </a:p>
          <a:p>
            <a:r>
              <a:rPr lang="en-IN" dirty="0"/>
              <a:t>In Task 4.3, we got a total of 223 records which is suitable for below 13 customers.</a:t>
            </a:r>
          </a:p>
          <a:p>
            <a:r>
              <a:rPr lang="en-IN" dirty="0"/>
              <a:t>This movie records has PG-13 ratings (Parental Guide 13)</a:t>
            </a:r>
          </a:p>
          <a:p>
            <a:r>
              <a:rPr lang="en-IN" dirty="0">
                <a:hlinkClick r:id="rId5" action="ppaction://hlinkfile"/>
              </a:rPr>
              <a:t>Task-4.3.csv</a:t>
            </a:r>
            <a:endParaRPr lang="en-IN" dirty="0"/>
          </a:p>
          <a:p>
            <a:endParaRPr lang="en-IN" dirty="0"/>
          </a:p>
        </p:txBody>
      </p:sp>
      <p:sp>
        <p:nvSpPr>
          <p:cNvPr id="5" name="Text Placeholder 4">
            <a:extLst>
              <a:ext uri="{FF2B5EF4-FFF2-40B4-BE49-F238E27FC236}">
                <a16:creationId xmlns:a16="http://schemas.microsoft.com/office/drawing/2014/main" id="{104DEF64-3808-4AF2-0BA3-BBADAAE96F0C}"/>
              </a:ext>
            </a:extLst>
          </p:cNvPr>
          <p:cNvSpPr>
            <a:spLocks noGrp="1"/>
          </p:cNvSpPr>
          <p:nvPr>
            <p:ph type="body" sz="quarter" idx="32"/>
          </p:nvPr>
        </p:nvSpPr>
        <p:spPr>
          <a:xfrm>
            <a:off x="594519" y="188007"/>
            <a:ext cx="11002962" cy="1428507"/>
          </a:xfrm>
        </p:spPr>
        <p:txBody>
          <a:bodyPr/>
          <a:lstStyle/>
          <a:p>
            <a:pPr algn="l"/>
            <a:r>
              <a:rPr lang="en-US" spc="0" dirty="0"/>
              <a:t>Task-4:-Display the list of records for the movies with the rating ‘R’</a:t>
            </a:r>
          </a:p>
          <a:p>
            <a:pPr algn="l"/>
            <a:r>
              <a:rPr lang="en-US" spc="0" dirty="0"/>
              <a:t>Task-4.2:- Display the list of the movies that are not rated ‘R’</a:t>
            </a:r>
          </a:p>
          <a:p>
            <a:pPr algn="l"/>
            <a:r>
              <a:rPr lang="en-US" spc="0" dirty="0"/>
              <a:t>Task-4.3:- Display the list of records for the movie that are suitable for audience below 13 years of age</a:t>
            </a:r>
            <a:endParaRPr lang="en-IN" spc="0" dirty="0"/>
          </a:p>
        </p:txBody>
      </p:sp>
      <p:pic>
        <p:nvPicPr>
          <p:cNvPr id="7" name="Picture 6">
            <a:extLst>
              <a:ext uri="{FF2B5EF4-FFF2-40B4-BE49-F238E27FC236}">
                <a16:creationId xmlns:a16="http://schemas.microsoft.com/office/drawing/2014/main" id="{AC9197A3-F77D-85F7-8E9B-06714DBDA5B4}"/>
              </a:ext>
            </a:extLst>
          </p:cNvPr>
          <p:cNvPicPr>
            <a:picLocks noChangeAspect="1"/>
          </p:cNvPicPr>
          <p:nvPr/>
        </p:nvPicPr>
        <p:blipFill>
          <a:blip r:embed="rId6"/>
          <a:stretch>
            <a:fillRect/>
          </a:stretch>
        </p:blipFill>
        <p:spPr>
          <a:xfrm>
            <a:off x="8959903" y="1690117"/>
            <a:ext cx="1885950" cy="1057275"/>
          </a:xfrm>
          <a:prstGeom prst="rect">
            <a:avLst/>
          </a:prstGeom>
        </p:spPr>
      </p:pic>
      <p:pic>
        <p:nvPicPr>
          <p:cNvPr id="9" name="Picture 8">
            <a:extLst>
              <a:ext uri="{FF2B5EF4-FFF2-40B4-BE49-F238E27FC236}">
                <a16:creationId xmlns:a16="http://schemas.microsoft.com/office/drawing/2014/main" id="{5F3844C6-7D6D-3BEE-7502-24CCFEF037E9}"/>
              </a:ext>
            </a:extLst>
          </p:cNvPr>
          <p:cNvPicPr>
            <a:picLocks noChangeAspect="1"/>
          </p:cNvPicPr>
          <p:nvPr/>
        </p:nvPicPr>
        <p:blipFill>
          <a:blip r:embed="rId7"/>
          <a:stretch>
            <a:fillRect/>
          </a:stretch>
        </p:blipFill>
        <p:spPr>
          <a:xfrm>
            <a:off x="8959903" y="3159099"/>
            <a:ext cx="1885950" cy="1057275"/>
          </a:xfrm>
          <a:prstGeom prst="rect">
            <a:avLst/>
          </a:prstGeom>
        </p:spPr>
      </p:pic>
      <p:pic>
        <p:nvPicPr>
          <p:cNvPr id="11" name="Picture 10">
            <a:extLst>
              <a:ext uri="{FF2B5EF4-FFF2-40B4-BE49-F238E27FC236}">
                <a16:creationId xmlns:a16="http://schemas.microsoft.com/office/drawing/2014/main" id="{325A7015-E4EF-0438-97B5-CF05B304A72B}"/>
              </a:ext>
            </a:extLst>
          </p:cNvPr>
          <p:cNvPicPr>
            <a:picLocks noChangeAspect="1"/>
          </p:cNvPicPr>
          <p:nvPr/>
        </p:nvPicPr>
        <p:blipFill>
          <a:blip r:embed="rId8"/>
          <a:stretch>
            <a:fillRect/>
          </a:stretch>
        </p:blipFill>
        <p:spPr>
          <a:xfrm>
            <a:off x="8959903" y="4816247"/>
            <a:ext cx="2209800" cy="1057275"/>
          </a:xfrm>
          <a:prstGeom prst="rect">
            <a:avLst/>
          </a:prstGeom>
        </p:spPr>
      </p:pic>
    </p:spTree>
    <p:extLst>
      <p:ext uri="{BB962C8B-B14F-4D97-AF65-F5344CB8AC3E}">
        <p14:creationId xmlns:p14="http://schemas.microsoft.com/office/powerpoint/2010/main" val="299059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095999" y="1690117"/>
            <a:ext cx="5488439" cy="5069606"/>
          </a:xfrm>
        </p:spPr>
        <p:txBody>
          <a:bodyPr/>
          <a:lstStyle/>
          <a:p>
            <a:r>
              <a:rPr lang="en-US" dirty="0"/>
              <a:t>In task 5.1, we got a total of </a:t>
            </a:r>
            <a:r>
              <a:rPr lang="en-US" b="1" dirty="0"/>
              <a:t>910</a:t>
            </a:r>
            <a:r>
              <a:rPr lang="en-US" dirty="0"/>
              <a:t> results of movies whose replacement cost is up to $11.</a:t>
            </a:r>
          </a:p>
          <a:p>
            <a:r>
              <a:rPr lang="en-US" dirty="0"/>
              <a:t>This all movies from all categories.</a:t>
            </a:r>
          </a:p>
          <a:p>
            <a:r>
              <a:rPr lang="en-US" dirty="0">
                <a:hlinkClick r:id="rId3" action="ppaction://hlinkfile"/>
              </a:rPr>
              <a:t>Task-5.csv</a:t>
            </a:r>
            <a:endParaRPr lang="en-US" dirty="0"/>
          </a:p>
          <a:p>
            <a:r>
              <a:rPr lang="en-US" dirty="0"/>
              <a:t>In task 5.2, we got a total of </a:t>
            </a:r>
            <a:r>
              <a:rPr lang="en-US" b="1" dirty="0"/>
              <a:t>424</a:t>
            </a:r>
            <a:r>
              <a:rPr lang="en-US" dirty="0"/>
              <a:t> results of movies whose replacement cost lies between $11 to $20.</a:t>
            </a:r>
          </a:p>
          <a:p>
            <a:r>
              <a:rPr lang="en-US" dirty="0">
                <a:hlinkClick r:id="rId4" action="ppaction://hlinkfile"/>
              </a:rPr>
              <a:t>Task-5.2.csv</a:t>
            </a:r>
            <a:r>
              <a:rPr lang="en-US" dirty="0"/>
              <a:t> </a:t>
            </a:r>
          </a:p>
          <a:p>
            <a:r>
              <a:rPr lang="en-US" dirty="0"/>
              <a:t>In task 5.3, There are </a:t>
            </a:r>
            <a:r>
              <a:rPr lang="en-US" b="1" dirty="0"/>
              <a:t>49 </a:t>
            </a:r>
            <a:r>
              <a:rPr lang="en-US" dirty="0"/>
              <a:t>movies whose Replacement Cost is </a:t>
            </a:r>
            <a:r>
              <a:rPr lang="en-US" b="1" dirty="0"/>
              <a:t>$29.99</a:t>
            </a:r>
          </a:p>
          <a:p>
            <a:r>
              <a:rPr lang="en-IN" dirty="0">
                <a:hlinkClick r:id="rId5" action="ppaction://hlinkfile"/>
              </a:rPr>
              <a:t>Task-5.3.csv</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1127225"/>
          </a:xfrm>
        </p:spPr>
        <p:txBody>
          <a:bodyPr/>
          <a:lstStyle/>
          <a:p>
            <a:pPr algn="l"/>
            <a:r>
              <a:rPr lang="en-US" spc="0" dirty="0"/>
              <a:t>Task-5.1:-Display the list of records for the movies where the replacement cost is up to $11.</a:t>
            </a:r>
          </a:p>
          <a:p>
            <a:pPr algn="l"/>
            <a:r>
              <a:rPr lang="en-US" spc="0" dirty="0"/>
              <a:t>Task-5.2:- Display the list of records for the movies where the replacement cost is between $11 and $20</a:t>
            </a:r>
          </a:p>
          <a:p>
            <a:pPr algn="l"/>
            <a:r>
              <a:rPr lang="en-US" spc="0" dirty="0"/>
              <a:t>Task-5.3:-Display the list of records for the all movies in descending order of their replacement cost</a:t>
            </a:r>
            <a:endParaRPr lang="en-IN" spc="0" dirty="0"/>
          </a:p>
        </p:txBody>
      </p:sp>
      <p:pic>
        <p:nvPicPr>
          <p:cNvPr id="9" name="Picture 8">
            <a:extLst>
              <a:ext uri="{FF2B5EF4-FFF2-40B4-BE49-F238E27FC236}">
                <a16:creationId xmlns:a16="http://schemas.microsoft.com/office/drawing/2014/main" id="{04889BCC-811B-B110-A089-B1497648DA1A}"/>
              </a:ext>
            </a:extLst>
          </p:cNvPr>
          <p:cNvPicPr>
            <a:picLocks noChangeAspect="1"/>
          </p:cNvPicPr>
          <p:nvPr/>
        </p:nvPicPr>
        <p:blipFill>
          <a:blip r:embed="rId6"/>
          <a:stretch>
            <a:fillRect/>
          </a:stretch>
        </p:blipFill>
        <p:spPr>
          <a:xfrm>
            <a:off x="1881186" y="1887802"/>
            <a:ext cx="2533651" cy="1057275"/>
          </a:xfrm>
          <a:prstGeom prst="rect">
            <a:avLst/>
          </a:prstGeom>
        </p:spPr>
      </p:pic>
      <p:pic>
        <p:nvPicPr>
          <p:cNvPr id="11" name="Picture 10">
            <a:extLst>
              <a:ext uri="{FF2B5EF4-FFF2-40B4-BE49-F238E27FC236}">
                <a16:creationId xmlns:a16="http://schemas.microsoft.com/office/drawing/2014/main" id="{ABBFBF61-38B8-28AE-690F-47BEC80B474D}"/>
              </a:ext>
            </a:extLst>
          </p:cNvPr>
          <p:cNvPicPr>
            <a:picLocks noChangeAspect="1"/>
          </p:cNvPicPr>
          <p:nvPr/>
        </p:nvPicPr>
        <p:blipFill>
          <a:blip r:embed="rId7"/>
          <a:stretch>
            <a:fillRect/>
          </a:stretch>
        </p:blipFill>
        <p:spPr>
          <a:xfrm>
            <a:off x="757235" y="3355276"/>
            <a:ext cx="3657602" cy="1057275"/>
          </a:xfrm>
          <a:prstGeom prst="rect">
            <a:avLst/>
          </a:prstGeom>
        </p:spPr>
      </p:pic>
      <p:pic>
        <p:nvPicPr>
          <p:cNvPr id="18" name="Picture 17">
            <a:extLst>
              <a:ext uri="{FF2B5EF4-FFF2-40B4-BE49-F238E27FC236}">
                <a16:creationId xmlns:a16="http://schemas.microsoft.com/office/drawing/2014/main" id="{CE19F913-B232-6E87-26E0-7BD5DABBB30F}"/>
              </a:ext>
            </a:extLst>
          </p:cNvPr>
          <p:cNvPicPr>
            <a:picLocks noChangeAspect="1"/>
          </p:cNvPicPr>
          <p:nvPr/>
        </p:nvPicPr>
        <p:blipFill>
          <a:blip r:embed="rId8"/>
          <a:stretch>
            <a:fillRect/>
          </a:stretch>
        </p:blipFill>
        <p:spPr>
          <a:xfrm>
            <a:off x="1566862" y="4822750"/>
            <a:ext cx="2847975" cy="1057275"/>
          </a:xfrm>
          <a:prstGeom prst="rect">
            <a:avLst/>
          </a:prstGeom>
        </p:spPr>
      </p:pic>
    </p:spTree>
    <p:extLst>
      <p:ext uri="{BB962C8B-B14F-4D97-AF65-F5344CB8AC3E}">
        <p14:creationId xmlns:p14="http://schemas.microsoft.com/office/powerpoint/2010/main" val="68734821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71af3243-3dd4-4a8d-8c0d-dd76da1f02a5"/>
    <ds:schemaRef ds:uri="http://schemas.microsoft.com/office/2006/documentManagement/types"/>
    <ds:schemaRef ds:uri="http://www.w3.org/XML/1998/namespace"/>
    <ds:schemaRef ds:uri="http://purl.org/dc/terms/"/>
    <ds:schemaRef ds:uri="http://schemas.microsoft.com/office/2006/metadata/properties"/>
    <ds:schemaRef ds:uri="16c05727-aa75-4e4a-9b5f-8a80a1165891"/>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1518</Words>
  <Application>Microsoft Office PowerPoint</Application>
  <PresentationFormat>Widescreen</PresentationFormat>
  <Paragraphs>136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Algerian</vt:lpstr>
      <vt:lpstr>Aparajita</vt:lpstr>
      <vt:lpstr>Arial</vt:lpstr>
      <vt:lpstr>Arial Rounded MT Bold</vt:lpstr>
      <vt:lpstr>Calibri</vt:lpstr>
      <vt:lpstr>Calibri Light</vt:lpstr>
      <vt:lpstr>Gill Sans</vt:lpstr>
      <vt:lpstr>Office Theme</vt:lpstr>
      <vt:lpstr>Movie Rental data analysis</vt:lpstr>
      <vt:lpstr>INDEX</vt:lpstr>
      <vt:lpstr>Introduction:-</vt:lpstr>
      <vt:lpstr>Sakila database schema diagram (er diagram)</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2023-09-14T08:07:02Z</dcterms:created>
  <dcterms:modified xsi:type="dcterms:W3CDTF">2023-09-16T07:01:00Z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